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299" r:id="rId3"/>
    <p:sldId id="300" r:id="rId4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779CC93D-E52E-4D84-901B-11D7331DD495}">
          <p14:sldIdLst>
            <p14:sldId id="299"/>
            <p14:sldId id="300"/>
          </p14:sldIdLst>
        </p14:section>
        <p14:section name="Επισκόπηση και στόχοι" id="{ABA716BF-3A5C-4ADB-94C9-CFEF84EBA240}">
          <p14:sldIdLst/>
        </p14:section>
        <p14:section name="Θέμα 1" id="{6D9936A3-3945-4757-BC8B-B5C252D8E036}">
          <p14:sldIdLst/>
        </p14:section>
        <p14:section name="Δείγμα διαφανειών των εφέ προβολής" id="{BAB3A466-96C9-4230-9978-795378D75699}">
          <p14:sldIdLst/>
        </p14:section>
        <p14:section name="Μελέτη περίπτωσης" id="{8C0305C9-B152-4FBA-A789-FE1976D53990}">
          <p14:sldIdLst/>
        </p14:section>
        <p14:section name="Συμπέρασμα και σύνοψη" id="{790CEF5B-569A-4C2F-BED5-750B08C0E5AD}">
          <p14:sldIdLst/>
        </p14:section>
        <p14:section name="Παράρτημα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6600"/>
    <a:srgbClr val="0000FF"/>
    <a:srgbClr val="FF3300"/>
    <a:srgbClr val="0088B8"/>
    <a:srgbClr val="006699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84014" autoAdjust="0"/>
  </p:normalViewPr>
  <p:slideViewPr>
    <p:cSldViewPr>
      <p:cViewPr>
        <p:scale>
          <a:sx n="100" d="100"/>
          <a:sy n="100" d="100"/>
        </p:scale>
        <p:origin x="-1236" y="-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D83FDC75-7F73-4A4A-A77C-09AADF00E0EA}" type="datetimeFigureOut">
              <a:rPr lang="el-GR" smtClean="0"/>
              <a:pPr/>
              <a:t>19/6/2022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459226BF-1F13-42D3-80DC-373E7ADD1E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894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48AEF76B-3757-4A0B-AF93-28494465C1DD}" type="datetimeFigureOut">
              <a:pPr/>
              <a:t>19/6/2022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75693FD4-8F83-4EF7-AC3F-0DC0388986B0}" type="slidenum"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246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09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9" y="2"/>
            <a:ext cx="6825343" cy="9173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3100" y="3048002"/>
            <a:ext cx="4635168" cy="1960033"/>
          </a:xfrm>
        </p:spPr>
        <p:txBody>
          <a:bodyPr anchor="t"/>
          <a:lstStyle>
            <a:lvl1pPr algn="r" eaLnBrk="1" latinLnBrk="0" hangingPunct="1">
              <a:defRPr kumimoji="0" lang="el-G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l-GR"/>
              <a:t>Κάντε κλικ για επεξεργασία του στυλ του τίτλου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384800"/>
            <a:ext cx="3579396" cy="13208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l-G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l-GR" smtClean="0"/>
              <a:t>Στυλ κύριου υπότιτλου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668"/>
            <a:ext cx="2791214" cy="9144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43500" y="6807200"/>
            <a:ext cx="1371600" cy="13208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l-GR" sz="2000" baseline="0"/>
            </a:lvl1pPr>
          </a:lstStyle>
          <a:p>
            <a:r>
              <a:rPr kumimoji="0" lang="el-GR"/>
              <a:t>Λογότυπο εταιρείας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Μόνο φόντ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9" y="2"/>
            <a:ext cx="6825343" cy="9173028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8475136"/>
            <a:ext cx="1600200" cy="486833"/>
          </a:xfrm>
        </p:spPr>
        <p:txBody>
          <a:bodyPr/>
          <a:lstStyle/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8475136"/>
            <a:ext cx="2171700" cy="486833"/>
          </a:xfrm>
        </p:spPr>
        <p:txBody>
          <a:bodyPr/>
          <a:lstStyle/>
          <a:p>
            <a:endParaRPr kumimoji="0"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0" y="8475136"/>
            <a:ext cx="1600200" cy="486833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9" y="2"/>
            <a:ext cx="6825343" cy="9173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48462" y="-1560284"/>
            <a:ext cx="3759200" cy="6879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64002"/>
            <a:ext cx="3257550" cy="1816100"/>
          </a:xfrm>
        </p:spPr>
        <p:txBody>
          <a:bodyPr anchor="b" anchorCtr="0"/>
          <a:lstStyle>
            <a:lvl1pPr algn="l" eaLnBrk="1" latinLnBrk="0" hangingPunct="1">
              <a:defRPr kumimoji="0" lang="el-G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86350" y="7112000"/>
            <a:ext cx="1600200" cy="13208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l-GR" sz="1800"/>
            </a:lvl1pPr>
          </a:lstStyle>
          <a:p>
            <a:r>
              <a:rPr kumimoji="0" lang="el-GR"/>
              <a:t>Λογότυπο εταιρείας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359509"/>
            <a:ext cx="6057900" cy="1524000"/>
          </a:xfrm>
        </p:spPr>
        <p:txBody>
          <a:bodyPr anchor="ctr" anchorCtr="0"/>
          <a:lstStyle>
            <a:lvl1pPr algn="l" eaLnBrk="1" latinLnBrk="0" hangingPunct="1">
              <a:defRPr kumimoji="0" lang="el-GR"/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28552"/>
            <a:ext cx="6057900" cy="5729817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0" y="8475136"/>
            <a:ext cx="1600200" cy="486833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33602"/>
            <a:ext cx="3028950" cy="6034617"/>
          </a:xfrm>
        </p:spPr>
        <p:txBody>
          <a:bodyPr/>
          <a:lstStyle>
            <a:lvl1pPr eaLnBrk="1" latinLnBrk="0" hangingPunct="1">
              <a:defRPr kumimoji="0" lang="el-GR" sz="2800"/>
            </a:lvl1pPr>
            <a:lvl2pPr eaLnBrk="1" latinLnBrk="0" hangingPunct="1">
              <a:defRPr kumimoji="0" lang="el-GR" sz="2400"/>
            </a:lvl2pPr>
            <a:lvl3pPr eaLnBrk="1" latinLnBrk="0" hangingPunct="1">
              <a:defRPr kumimoji="0" lang="el-GR" sz="2000"/>
            </a:lvl3pPr>
            <a:lvl4pPr eaLnBrk="1" latinLnBrk="0" hangingPunct="1">
              <a:defRPr kumimoji="0" lang="el-GR" sz="1800"/>
            </a:lvl4pPr>
            <a:lvl5pPr eaLnBrk="1" latinLnBrk="0" hangingPunct="1">
              <a:defRPr kumimoji="0" lang="el-GR" sz="1800"/>
            </a:lvl5pPr>
            <a:lvl6pPr eaLnBrk="1" latinLnBrk="0" hangingPunct="1">
              <a:defRPr kumimoji="0" lang="el-GR" sz="1800"/>
            </a:lvl6pPr>
            <a:lvl7pPr eaLnBrk="1" latinLnBrk="0" hangingPunct="1">
              <a:defRPr kumimoji="0" lang="el-GR" sz="1800"/>
            </a:lvl7pPr>
            <a:lvl8pPr eaLnBrk="1" latinLnBrk="0" hangingPunct="1">
              <a:defRPr kumimoji="0" lang="el-GR" sz="1800"/>
            </a:lvl8pPr>
            <a:lvl9pPr eaLnBrk="1" latinLnBrk="0" hangingPunct="1">
              <a:defRPr kumimoji="0" lang="el-GR" sz="18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2133602"/>
            <a:ext cx="3028950" cy="6034617"/>
          </a:xfrm>
        </p:spPr>
        <p:txBody>
          <a:bodyPr/>
          <a:lstStyle>
            <a:lvl1pPr eaLnBrk="1" latinLnBrk="0" hangingPunct="1">
              <a:defRPr kumimoji="0" lang="el-GR" sz="2800"/>
            </a:lvl1pPr>
            <a:lvl2pPr eaLnBrk="1" latinLnBrk="0" hangingPunct="1">
              <a:defRPr kumimoji="0" lang="el-GR" sz="2400"/>
            </a:lvl2pPr>
            <a:lvl3pPr eaLnBrk="1" latinLnBrk="0" hangingPunct="1">
              <a:defRPr kumimoji="0" lang="el-GR" sz="2000"/>
            </a:lvl3pPr>
            <a:lvl4pPr eaLnBrk="1" latinLnBrk="0" hangingPunct="1">
              <a:defRPr kumimoji="0" lang="el-GR" sz="1800"/>
            </a:lvl4pPr>
            <a:lvl5pPr eaLnBrk="1" latinLnBrk="0" hangingPunct="1">
              <a:defRPr kumimoji="0" lang="el-GR" sz="1800"/>
            </a:lvl5pPr>
            <a:lvl6pPr eaLnBrk="1" latinLnBrk="0" hangingPunct="1">
              <a:defRPr kumimoji="0" lang="el-GR" sz="1800"/>
            </a:lvl6pPr>
            <a:lvl7pPr eaLnBrk="1" latinLnBrk="0" hangingPunct="1">
              <a:defRPr kumimoji="0" lang="el-GR" sz="1800"/>
            </a:lvl7pPr>
            <a:lvl8pPr eaLnBrk="1" latinLnBrk="0" hangingPunct="1">
              <a:defRPr kumimoji="0" lang="el-GR" sz="1800"/>
            </a:lvl8pPr>
            <a:lvl9pPr eaLnBrk="1" latinLnBrk="0" hangingPunct="1">
              <a:defRPr kumimoji="0" lang="el-GR" sz="18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l-GR"/>
            </a:lvl1pPr>
          </a:lstStyle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46817"/>
            <a:ext cx="3030141" cy="853016"/>
          </a:xfrm>
        </p:spPr>
        <p:txBody>
          <a:bodyPr anchor="b"/>
          <a:lstStyle>
            <a:lvl1pPr marL="0" indent="0" eaLnBrk="1" latinLnBrk="0" hangingPunct="1">
              <a:buNone/>
              <a:defRPr kumimoji="0" lang="el-GR" sz="2400" b="1"/>
            </a:lvl1pPr>
            <a:lvl2pPr marL="457200" indent="0" eaLnBrk="1" latinLnBrk="0" hangingPunct="1">
              <a:buNone/>
              <a:defRPr kumimoji="0" lang="el-GR" sz="2000" b="1"/>
            </a:lvl2pPr>
            <a:lvl3pPr marL="914400" indent="0" eaLnBrk="1" latinLnBrk="0" hangingPunct="1">
              <a:buNone/>
              <a:defRPr kumimoji="0" lang="el-GR" sz="1800" b="1"/>
            </a:lvl3pPr>
            <a:lvl4pPr marL="1371600" indent="0" eaLnBrk="1" latinLnBrk="0" hangingPunct="1">
              <a:buNone/>
              <a:defRPr kumimoji="0" lang="el-GR" sz="1600" b="1"/>
            </a:lvl4pPr>
            <a:lvl5pPr marL="1828800" indent="0" eaLnBrk="1" latinLnBrk="0" hangingPunct="1">
              <a:buNone/>
              <a:defRPr kumimoji="0" lang="el-GR" sz="1600" b="1"/>
            </a:lvl5pPr>
            <a:lvl6pPr marL="2286000" indent="0" eaLnBrk="1" latinLnBrk="0" hangingPunct="1">
              <a:buNone/>
              <a:defRPr kumimoji="0" lang="el-GR" sz="1600" b="1"/>
            </a:lvl6pPr>
            <a:lvl7pPr marL="2743200" indent="0" eaLnBrk="1" latinLnBrk="0" hangingPunct="1">
              <a:buNone/>
              <a:defRPr kumimoji="0" lang="el-GR" sz="1600" b="1"/>
            </a:lvl7pPr>
            <a:lvl8pPr marL="3200400" indent="0" eaLnBrk="1" latinLnBrk="0" hangingPunct="1">
              <a:buNone/>
              <a:defRPr kumimoji="0" lang="el-GR" sz="1600" b="1"/>
            </a:lvl8pPr>
            <a:lvl9pPr marL="3657600" indent="0" eaLnBrk="1" latinLnBrk="0" hangingPunct="1">
              <a:buNone/>
              <a:defRPr kumimoji="0" lang="el-GR" sz="1600" b="1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99833"/>
            <a:ext cx="3030141" cy="5268384"/>
          </a:xfrm>
        </p:spPr>
        <p:txBody>
          <a:bodyPr/>
          <a:lstStyle>
            <a:lvl1pPr eaLnBrk="1" latinLnBrk="0" hangingPunct="1">
              <a:defRPr kumimoji="0" lang="el-GR" sz="2400"/>
            </a:lvl1pPr>
            <a:lvl2pPr eaLnBrk="1" latinLnBrk="0" hangingPunct="1">
              <a:defRPr kumimoji="0" lang="el-GR" sz="2000"/>
            </a:lvl2pPr>
            <a:lvl3pPr eaLnBrk="1" latinLnBrk="0" hangingPunct="1">
              <a:defRPr kumimoji="0" lang="el-GR" sz="1800"/>
            </a:lvl3pPr>
            <a:lvl4pPr eaLnBrk="1" latinLnBrk="0" hangingPunct="1">
              <a:defRPr kumimoji="0" lang="el-GR" sz="1600"/>
            </a:lvl4pPr>
            <a:lvl5pPr eaLnBrk="1" latinLnBrk="0" hangingPunct="1">
              <a:defRPr kumimoji="0" lang="el-GR" sz="1600"/>
            </a:lvl5pPr>
            <a:lvl6pPr eaLnBrk="1" latinLnBrk="0" hangingPunct="1">
              <a:defRPr kumimoji="0" lang="el-GR" sz="1600"/>
            </a:lvl6pPr>
            <a:lvl7pPr eaLnBrk="1" latinLnBrk="0" hangingPunct="1">
              <a:defRPr kumimoji="0" lang="el-GR" sz="1600"/>
            </a:lvl7pPr>
            <a:lvl8pPr eaLnBrk="1" latinLnBrk="0" hangingPunct="1">
              <a:defRPr kumimoji="0" lang="el-GR" sz="1600"/>
            </a:lvl8pPr>
            <a:lvl9pPr eaLnBrk="1" latinLnBrk="0" hangingPunct="1">
              <a:defRPr kumimoji="0" lang="el-GR" sz="16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5220" y="2046817"/>
            <a:ext cx="3031331" cy="853016"/>
          </a:xfrm>
        </p:spPr>
        <p:txBody>
          <a:bodyPr anchor="b"/>
          <a:lstStyle>
            <a:lvl1pPr marL="0" indent="0" eaLnBrk="1" latinLnBrk="0" hangingPunct="1">
              <a:buNone/>
              <a:defRPr kumimoji="0" lang="el-GR" sz="2400" b="1"/>
            </a:lvl1pPr>
            <a:lvl2pPr marL="457200" indent="0" eaLnBrk="1" latinLnBrk="0" hangingPunct="1">
              <a:buNone/>
              <a:defRPr kumimoji="0" lang="el-GR" sz="2000" b="1"/>
            </a:lvl2pPr>
            <a:lvl3pPr marL="914400" indent="0" eaLnBrk="1" latinLnBrk="0" hangingPunct="1">
              <a:buNone/>
              <a:defRPr kumimoji="0" lang="el-GR" sz="1800" b="1"/>
            </a:lvl3pPr>
            <a:lvl4pPr marL="1371600" indent="0" eaLnBrk="1" latinLnBrk="0" hangingPunct="1">
              <a:buNone/>
              <a:defRPr kumimoji="0" lang="el-GR" sz="1600" b="1"/>
            </a:lvl4pPr>
            <a:lvl5pPr marL="1828800" indent="0" eaLnBrk="1" latinLnBrk="0" hangingPunct="1">
              <a:buNone/>
              <a:defRPr kumimoji="0" lang="el-GR" sz="1600" b="1"/>
            </a:lvl5pPr>
            <a:lvl6pPr marL="2286000" indent="0" eaLnBrk="1" latinLnBrk="0" hangingPunct="1">
              <a:buNone/>
              <a:defRPr kumimoji="0" lang="el-GR" sz="1600" b="1"/>
            </a:lvl6pPr>
            <a:lvl7pPr marL="2743200" indent="0" eaLnBrk="1" latinLnBrk="0" hangingPunct="1">
              <a:buNone/>
              <a:defRPr kumimoji="0" lang="el-GR" sz="1600" b="1"/>
            </a:lvl7pPr>
            <a:lvl8pPr marL="3200400" indent="0" eaLnBrk="1" latinLnBrk="0" hangingPunct="1">
              <a:buNone/>
              <a:defRPr kumimoji="0" lang="el-GR" sz="1600" b="1"/>
            </a:lvl8pPr>
            <a:lvl9pPr marL="3657600" indent="0" eaLnBrk="1" latinLnBrk="0" hangingPunct="1">
              <a:buNone/>
              <a:defRPr kumimoji="0" lang="el-GR" sz="1600" b="1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5220" y="2899833"/>
            <a:ext cx="3031331" cy="5268384"/>
          </a:xfrm>
        </p:spPr>
        <p:txBody>
          <a:bodyPr/>
          <a:lstStyle>
            <a:lvl1pPr eaLnBrk="1" latinLnBrk="0" hangingPunct="1">
              <a:defRPr kumimoji="0" lang="el-GR" sz="2400"/>
            </a:lvl1pPr>
            <a:lvl2pPr eaLnBrk="1" latinLnBrk="0" hangingPunct="1">
              <a:defRPr kumimoji="0" lang="el-GR" sz="2000"/>
            </a:lvl2pPr>
            <a:lvl3pPr eaLnBrk="1" latinLnBrk="0" hangingPunct="1">
              <a:defRPr kumimoji="0" lang="el-GR" sz="1800"/>
            </a:lvl3pPr>
            <a:lvl4pPr eaLnBrk="1" latinLnBrk="0" hangingPunct="1">
              <a:defRPr kumimoji="0" lang="el-GR" sz="1600"/>
            </a:lvl4pPr>
            <a:lvl5pPr eaLnBrk="1" latinLnBrk="0" hangingPunct="1">
              <a:defRPr kumimoji="0" lang="el-GR" sz="1600"/>
            </a:lvl5pPr>
            <a:lvl6pPr eaLnBrk="1" latinLnBrk="0" hangingPunct="1">
              <a:defRPr kumimoji="0" lang="el-GR" sz="1600"/>
            </a:lvl6pPr>
            <a:lvl7pPr eaLnBrk="1" latinLnBrk="0" hangingPunct="1">
              <a:defRPr kumimoji="0" lang="el-GR" sz="1600"/>
            </a:lvl7pPr>
            <a:lvl8pPr eaLnBrk="1" latinLnBrk="0" hangingPunct="1">
              <a:defRPr kumimoji="0" lang="el-GR" sz="1600"/>
            </a:lvl8pPr>
            <a:lvl9pPr eaLnBrk="1" latinLnBrk="0" hangingPunct="1">
              <a:defRPr kumimoji="0" lang="el-GR" sz="16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64067"/>
            <a:ext cx="2256235" cy="1549400"/>
          </a:xfrm>
        </p:spPr>
        <p:txBody>
          <a:bodyPr anchor="b"/>
          <a:lstStyle>
            <a:lvl1pPr algn="l" eaLnBrk="1" latinLnBrk="0" hangingPunct="1">
              <a:defRPr kumimoji="0" lang="el-GR" sz="2000" b="1"/>
            </a:lvl1pPr>
          </a:lstStyle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738" y="364069"/>
            <a:ext cx="3833813" cy="7804151"/>
          </a:xfrm>
        </p:spPr>
        <p:txBody>
          <a:bodyPr/>
          <a:lstStyle>
            <a:lvl1pPr eaLnBrk="1" latinLnBrk="0" hangingPunct="1">
              <a:defRPr kumimoji="0" lang="el-GR" sz="3200"/>
            </a:lvl1pPr>
            <a:lvl2pPr eaLnBrk="1" latinLnBrk="0" hangingPunct="1">
              <a:defRPr kumimoji="0" lang="el-GR" sz="2800"/>
            </a:lvl2pPr>
            <a:lvl3pPr eaLnBrk="1" latinLnBrk="0" hangingPunct="1">
              <a:defRPr kumimoji="0" lang="el-GR" sz="2400"/>
            </a:lvl3pPr>
            <a:lvl4pPr eaLnBrk="1" latinLnBrk="0" hangingPunct="1">
              <a:defRPr kumimoji="0" lang="el-GR" sz="2000"/>
            </a:lvl4pPr>
            <a:lvl5pPr eaLnBrk="1" latinLnBrk="0" hangingPunct="1">
              <a:defRPr kumimoji="0" lang="el-GR" sz="2000"/>
            </a:lvl5pPr>
            <a:lvl6pPr eaLnBrk="1" latinLnBrk="0" hangingPunct="1">
              <a:defRPr kumimoji="0" lang="el-GR" sz="2000"/>
            </a:lvl6pPr>
            <a:lvl7pPr eaLnBrk="1" latinLnBrk="0" hangingPunct="1">
              <a:defRPr kumimoji="0" lang="el-GR" sz="2000"/>
            </a:lvl7pPr>
            <a:lvl8pPr eaLnBrk="1" latinLnBrk="0" hangingPunct="1">
              <a:defRPr kumimoji="0" lang="el-GR" sz="2000"/>
            </a:lvl8pPr>
            <a:lvl9pPr eaLnBrk="1" latinLnBrk="0" hangingPunct="1">
              <a:defRPr kumimoji="0" lang="el-GR" sz="20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913469"/>
            <a:ext cx="2256235" cy="6254751"/>
          </a:xfrm>
        </p:spPr>
        <p:txBody>
          <a:bodyPr/>
          <a:lstStyle>
            <a:lvl1pPr marL="0" indent="0" eaLnBrk="1" latinLnBrk="0" hangingPunct="1">
              <a:buNone/>
              <a:defRPr kumimoji="0" lang="el-GR" sz="1400"/>
            </a:lvl1pPr>
            <a:lvl2pPr marL="457200" indent="0" eaLnBrk="1" latinLnBrk="0" hangingPunct="1">
              <a:buNone/>
              <a:defRPr kumimoji="0" lang="el-GR" sz="1200"/>
            </a:lvl2pPr>
            <a:lvl3pPr marL="914400" indent="0" eaLnBrk="1" latinLnBrk="0" hangingPunct="1">
              <a:buNone/>
              <a:defRPr kumimoji="0" lang="el-GR" sz="1000"/>
            </a:lvl3pPr>
            <a:lvl4pPr marL="1371600" indent="0" eaLnBrk="1" latinLnBrk="0" hangingPunct="1">
              <a:buNone/>
              <a:defRPr kumimoji="0" lang="el-GR" sz="900"/>
            </a:lvl4pPr>
            <a:lvl5pPr marL="1828800" indent="0" eaLnBrk="1" latinLnBrk="0" hangingPunct="1">
              <a:buNone/>
              <a:defRPr kumimoji="0" lang="el-GR" sz="900"/>
            </a:lvl5pPr>
            <a:lvl6pPr marL="2286000" indent="0" eaLnBrk="1" latinLnBrk="0" hangingPunct="1">
              <a:buNone/>
              <a:defRPr kumimoji="0" lang="el-GR" sz="900"/>
            </a:lvl6pPr>
            <a:lvl7pPr marL="2743200" indent="0" eaLnBrk="1" latinLnBrk="0" hangingPunct="1">
              <a:buNone/>
              <a:defRPr kumimoji="0" lang="el-GR" sz="900"/>
            </a:lvl7pPr>
            <a:lvl8pPr marL="3200400" indent="0" eaLnBrk="1" latinLnBrk="0" hangingPunct="1">
              <a:buNone/>
              <a:defRPr kumimoji="0" lang="el-GR" sz="900"/>
            </a:lvl8pPr>
            <a:lvl9pPr marL="3657600" indent="0" eaLnBrk="1" latinLnBrk="0" hangingPunct="1">
              <a:buNone/>
              <a:defRPr kumimoji="0" lang="el-GR" sz="9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 eaLnBrk="1" latinLnBrk="0" hangingPunct="1">
              <a:defRPr kumimoji="0" lang="el-GR" sz="2000" b="1"/>
            </a:lvl1pPr>
          </a:lstStyle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 eaLnBrk="1" latinLnBrk="0" hangingPunct="1">
              <a:buNone/>
              <a:defRPr kumimoji="0" lang="el-GR" sz="3200"/>
            </a:lvl1pPr>
            <a:lvl2pPr marL="457200" indent="0" eaLnBrk="1" latinLnBrk="0" hangingPunct="1">
              <a:buNone/>
              <a:defRPr kumimoji="0" lang="el-GR" sz="2800"/>
            </a:lvl2pPr>
            <a:lvl3pPr marL="914400" indent="0" eaLnBrk="1" latinLnBrk="0" hangingPunct="1">
              <a:buNone/>
              <a:defRPr kumimoji="0" lang="el-GR" sz="2400"/>
            </a:lvl3pPr>
            <a:lvl4pPr marL="1371600" indent="0" eaLnBrk="1" latinLnBrk="0" hangingPunct="1">
              <a:buNone/>
              <a:defRPr kumimoji="0" lang="el-GR" sz="2000"/>
            </a:lvl4pPr>
            <a:lvl5pPr marL="1828800" indent="0" eaLnBrk="1" latinLnBrk="0" hangingPunct="1">
              <a:buNone/>
              <a:defRPr kumimoji="0" lang="el-GR" sz="2000"/>
            </a:lvl5pPr>
            <a:lvl6pPr marL="2286000" indent="0" eaLnBrk="1" latinLnBrk="0" hangingPunct="1">
              <a:buNone/>
              <a:defRPr kumimoji="0" lang="el-GR" sz="2000"/>
            </a:lvl6pPr>
            <a:lvl7pPr marL="2743200" indent="0" eaLnBrk="1" latinLnBrk="0" hangingPunct="1">
              <a:buNone/>
              <a:defRPr kumimoji="0" lang="el-GR" sz="2000"/>
            </a:lvl7pPr>
            <a:lvl8pPr marL="3200400" indent="0" eaLnBrk="1" latinLnBrk="0" hangingPunct="1">
              <a:buNone/>
              <a:defRPr kumimoji="0" lang="el-GR" sz="2000"/>
            </a:lvl8pPr>
            <a:lvl9pPr marL="3657600" indent="0" eaLnBrk="1" latinLnBrk="0" hangingPunct="1">
              <a:buNone/>
              <a:defRPr kumimoji="0" lang="el-GR" sz="2000"/>
            </a:lvl9pPr>
          </a:lstStyle>
          <a:p>
            <a:pPr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 eaLnBrk="1" latinLnBrk="0" hangingPunct="1">
              <a:buNone/>
              <a:defRPr kumimoji="0" lang="el-GR" sz="1400"/>
            </a:lvl1pPr>
            <a:lvl2pPr marL="457200" indent="0" eaLnBrk="1" latinLnBrk="0" hangingPunct="1">
              <a:buNone/>
              <a:defRPr kumimoji="0" lang="el-GR" sz="1200"/>
            </a:lvl2pPr>
            <a:lvl3pPr marL="914400" indent="0" eaLnBrk="1" latinLnBrk="0" hangingPunct="1">
              <a:buNone/>
              <a:defRPr kumimoji="0" lang="el-GR" sz="1000"/>
            </a:lvl3pPr>
            <a:lvl4pPr marL="1371600" indent="0" eaLnBrk="1" latinLnBrk="0" hangingPunct="1">
              <a:buNone/>
              <a:defRPr kumimoji="0" lang="el-GR" sz="900"/>
            </a:lvl4pPr>
            <a:lvl5pPr marL="1828800" indent="0" eaLnBrk="1" latinLnBrk="0" hangingPunct="1">
              <a:buNone/>
              <a:defRPr kumimoji="0" lang="el-GR" sz="900"/>
            </a:lvl5pPr>
            <a:lvl6pPr marL="2286000" indent="0" eaLnBrk="1" latinLnBrk="0" hangingPunct="1">
              <a:buNone/>
              <a:defRPr kumimoji="0" lang="el-GR" sz="900"/>
            </a:lvl6pPr>
            <a:lvl7pPr marL="2743200" indent="0" eaLnBrk="1" latinLnBrk="0" hangingPunct="1">
              <a:buNone/>
              <a:defRPr kumimoji="0" lang="el-GR" sz="900"/>
            </a:lvl7pPr>
            <a:lvl8pPr marL="3200400" indent="0" eaLnBrk="1" latinLnBrk="0" hangingPunct="1">
              <a:buNone/>
              <a:defRPr kumimoji="0" lang="el-GR" sz="900"/>
            </a:lvl8pPr>
            <a:lvl9pPr marL="3657600" indent="0" eaLnBrk="1" latinLnBrk="0" hangingPunct="1">
              <a:buNone/>
              <a:defRPr kumimoji="0" lang="el-GR" sz="9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0" y="366186"/>
            <a:ext cx="1543050" cy="7802033"/>
          </a:xfrm>
        </p:spPr>
        <p:txBody>
          <a:bodyPr vert="eaVert"/>
          <a:lstStyle/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66186"/>
            <a:ext cx="4400550" cy="780203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9" y="2"/>
            <a:ext cx="6825343" cy="91730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66184"/>
            <a:ext cx="60579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l-GR" smtClean="0"/>
              <a:t>Στυλ κύριου τίτλου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133602"/>
            <a:ext cx="60579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l-G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19/6/2022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l-G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l-G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-145577"/>
            <a:ext cx="614030" cy="9444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l-G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l-G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l-GR"/>
      </a:defPPr>
      <a:lvl1pPr marL="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klintec.gr/wp-content/uploads/2022/03/2022-%CE%A7%CE%B7%CE%BC%CE%B9%CE%BA%CE%AD%CF%82-%CF%84%CE%BF%CF%85%CE%B1%CE%BB%CE%AD%CF%84%CE%B5%CF%82-%E2%80%98%CE%A5%CE%B3%CE%B5%CE%B9%CE%BF%CE%BD%CE%BF%CE%BC%CE%B9%CE%BA%CE%AE-%CE%91%CF%83%CF%80%CE%AF%CE%B4%CE%B1-%CE%A0%CF%81%CE%BF%CF%83%CF%84%CE%B1%CF%83%CE%AF%CE%B1%CF%82-%CE%BA%CE%B1%CF%84%CE%AC-%CF%84%CF%89%CE%BD-%CE%9B%CE%BF%CE%B9%CE%BC%CF%8E%CE%BE%CE%B5%CF%89%CE%BD-.pdf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hyperlink" Target="mailto:vgenis@otenet.g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mailto:vgenis@otenet.gr" TargetMode="External"/><Relationship Id="rId3" Type="http://schemas.openxmlformats.org/officeDocument/2006/relationships/hyperlink" Target="http://klintec.gr/wp-content/uploads/2021/06/%E2%80%98%CE%A5%CE%B3%CE%B5%CE%B9%CE%BF%CE%BD%CE%BF%CE%BC%CE%B9%CE%BA%CE%AE-%CE%91%CF%83%CF%80%CE%AF%CE%B4%CE%B1-%CE%A0%CF%81%CE%BF%CF%83%CF%84%CE%B1%CF%83%CE%AF%CE%B1%CF%82-%CE%BA%CE%B1%CF%84%CE%AC-%CF%84%CF%89%CE%BD-%CE%9B%CE%BF%CE%B9%CE%BC%CF%8E%CE%BE%CE%B5%CF%89%CE%BD-.pdf" TargetMode="External"/><Relationship Id="rId7" Type="http://schemas.openxmlformats.org/officeDocument/2006/relationships/image" Target="../media/image13.em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emf"/><Relationship Id="rId11" Type="http://schemas.openxmlformats.org/officeDocument/2006/relationships/image" Target="../media/image15.png"/><Relationship Id="rId5" Type="http://schemas.openxmlformats.org/officeDocument/2006/relationships/hyperlink" Target="https://www.youtube.com/watch?v=UZ34b7gyoqA" TargetMode="External"/><Relationship Id="rId10" Type="http://schemas.openxmlformats.org/officeDocument/2006/relationships/hyperlink" Target="http://klintec.gr/wp-content/uploads/2020/06/SERA-%CE%91%CE%A0%CE%9F%CE%9B%CE%A5%CE%9C%CE%91%CE%9D%CE%A4%CE%99%CE%9A%CE%9F-%CE%95%CE%9F%CE%A6-MSDS-1.6.20.pdf" TargetMode="External"/><Relationship Id="rId4" Type="http://schemas.openxmlformats.org/officeDocument/2006/relationships/hyperlink" Target="http://klintec.gr/bioprotect-rtu/" TargetMode="External"/><Relationship Id="rId9" Type="http://schemas.openxmlformats.org/officeDocument/2006/relationships/hyperlink" Target="http://klintec.gr/wp-content/uploads/2022/03/%CE%9F%CE%BB%CE%BF%CE%BA%CE%BB%CE%B7%CF%81%CF%89%CE%BC%CE%AD%CE%BD%CE%B7-%CE%A0%CF%81%CE%BF%CF%83%CE%AD%CE%B3%CE%B3%CE%B9%CF%83%CE%B7-%CF%83%CF%84%CE%B7%CE%BD-%CE%A0%CF%81%CE%BF%CE%BB%CE%B7%CF%80%CF%84%CE%B9%CE%BA%CE%AE-%CE%A5%CE%B3%CE%B9%CE%B5%CE%B9%CE%BD%CE%AE-2022-.pdf" TargetMode="Externa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9" y="3520263"/>
            <a:ext cx="1948762" cy="12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4" y="2586785"/>
            <a:ext cx="1932467" cy="9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571" y="4717857"/>
            <a:ext cx="2026611" cy="148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405009" y="8086382"/>
            <a:ext cx="65582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100" dirty="0">
                <a:solidFill>
                  <a:prstClr val="black"/>
                </a:solidFill>
              </a:rPr>
              <a:t>Η εισαγωγή πρόσθετων μέτρων , αναβαθμίζει την </a:t>
            </a:r>
            <a:r>
              <a:rPr lang="el-GR" sz="1100" b="1" dirty="0">
                <a:solidFill>
                  <a:srgbClr val="0000FF"/>
                </a:solidFill>
              </a:rPr>
              <a:t>διαχείριση των </a:t>
            </a:r>
            <a:r>
              <a:rPr lang="el-GR" sz="1100" b="1" dirty="0" err="1">
                <a:solidFill>
                  <a:srgbClr val="0000FF"/>
                </a:solidFill>
              </a:rPr>
              <a:t>βιοκινδύνων</a:t>
            </a:r>
            <a:r>
              <a:rPr lang="el-GR" sz="1100" b="1" dirty="0">
                <a:solidFill>
                  <a:srgbClr val="0000FF"/>
                </a:solidFill>
              </a:rPr>
              <a:t> </a:t>
            </a:r>
            <a:r>
              <a:rPr lang="el-GR" sz="1100" dirty="0">
                <a:solidFill>
                  <a:prstClr val="black"/>
                </a:solidFill>
              </a:rPr>
              <a:t>με την θωράκιση των χώρων από τις σύγχρονες </a:t>
            </a:r>
            <a:r>
              <a:rPr lang="el-GR" sz="1100" dirty="0" smtClean="0">
                <a:solidFill>
                  <a:prstClr val="black"/>
                </a:solidFill>
              </a:rPr>
              <a:t>απειλές, </a:t>
            </a:r>
            <a:r>
              <a:rPr lang="el-GR" sz="1100" dirty="0">
                <a:solidFill>
                  <a:prstClr val="black"/>
                </a:solidFill>
              </a:rPr>
              <a:t>για την </a:t>
            </a:r>
            <a:r>
              <a:rPr lang="el-GR" sz="1100" b="1" dirty="0">
                <a:solidFill>
                  <a:srgbClr val="0000FF"/>
                </a:solidFill>
              </a:rPr>
              <a:t>υγειονομική </a:t>
            </a:r>
            <a:r>
              <a:rPr lang="el-GR" sz="1100" b="1" dirty="0" smtClean="0">
                <a:solidFill>
                  <a:srgbClr val="0000FF"/>
                </a:solidFill>
              </a:rPr>
              <a:t>ασφάλεια</a:t>
            </a:r>
            <a:r>
              <a:rPr lang="en-US" sz="1100" b="1" dirty="0" smtClean="0">
                <a:solidFill>
                  <a:srgbClr val="0000FF"/>
                </a:solidFill>
              </a:rPr>
              <a:t> </a:t>
            </a:r>
            <a:r>
              <a:rPr lang="el-GR" sz="1100" dirty="0" smtClean="0">
                <a:solidFill>
                  <a:prstClr val="black"/>
                </a:solidFill>
              </a:rPr>
              <a:t>των </a:t>
            </a:r>
            <a:r>
              <a:rPr lang="el-GR" sz="1100" dirty="0">
                <a:solidFill>
                  <a:prstClr val="black"/>
                </a:solidFill>
              </a:rPr>
              <a:t>εργαζομένων στους χώρους εργασίας , αλλά και για την πρόληψη της διάδοσης του </a:t>
            </a:r>
            <a:r>
              <a:rPr lang="el-GR" sz="1100" dirty="0" err="1">
                <a:solidFill>
                  <a:prstClr val="black"/>
                </a:solidFill>
              </a:rPr>
              <a:t>κορωνοϊού</a:t>
            </a:r>
            <a:r>
              <a:rPr lang="el-GR" sz="1100" dirty="0">
                <a:solidFill>
                  <a:prstClr val="black"/>
                </a:solidFill>
              </a:rPr>
              <a:t> </a:t>
            </a:r>
            <a:r>
              <a:rPr lang="el-GR" sz="1000" dirty="0">
                <a:solidFill>
                  <a:prstClr val="black"/>
                </a:solidFill>
              </a:rPr>
              <a:t>SARS-COV-2</a:t>
            </a:r>
            <a:r>
              <a:rPr lang="el-GR" sz="1100" dirty="0">
                <a:solidFill>
                  <a:prstClr val="black"/>
                </a:solidFill>
              </a:rPr>
              <a:t> μετά την άρση των περιοριστικών μέτρων. </a:t>
            </a:r>
          </a:p>
        </p:txBody>
      </p:sp>
      <p:sp>
        <p:nvSpPr>
          <p:cNvPr id="23" name="Ορθογώνιο 1"/>
          <p:cNvSpPr>
            <a:spLocks noChangeArrowheads="1"/>
          </p:cNvSpPr>
          <p:nvPr/>
        </p:nvSpPr>
        <p:spPr bwMode="auto">
          <a:xfrm>
            <a:off x="3068960" y="532628"/>
            <a:ext cx="290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 i="1" dirty="0">
                <a:solidFill>
                  <a:srgbClr val="0000FF"/>
                </a:solidFill>
                <a:latin typeface="Calibri" pitchFamily="34" charset="0"/>
              </a:rPr>
              <a:t>‘</a:t>
            </a:r>
            <a:r>
              <a:rPr lang="en-US" altLang="el-GR" sz="1200" b="1" i="1" dirty="0">
                <a:solidFill>
                  <a:srgbClr val="0000FF"/>
                </a:solidFill>
                <a:latin typeface="Calibri" pitchFamily="34" charset="0"/>
              </a:rPr>
              <a:t>’</a:t>
            </a:r>
            <a:r>
              <a:rPr lang="el-GR" altLang="el-GR" sz="1200" b="1" i="1" dirty="0">
                <a:solidFill>
                  <a:srgbClr val="0000FF"/>
                </a:solidFill>
                <a:latin typeface="Calibri" pitchFamily="34" charset="0"/>
              </a:rPr>
              <a:t>Υγειονομική Ασπίδα Προστασίας</a:t>
            </a:r>
            <a:r>
              <a:rPr lang="en-US" altLang="el-GR" sz="1200" b="1" i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l-GR" altLang="el-GR" sz="1200" b="1" i="1" dirty="0">
                <a:solidFill>
                  <a:srgbClr val="0000FF"/>
                </a:solidFill>
                <a:latin typeface="Calibri" pitchFamily="34" charset="0"/>
              </a:rPr>
              <a:t>’’ </a:t>
            </a:r>
            <a:endParaRPr lang="en-US" altLang="el-GR" sz="1200" b="1" i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 i="1" dirty="0" smtClean="0">
                <a:solidFill>
                  <a:srgbClr val="006666"/>
                </a:solidFill>
                <a:latin typeface="Calibri" pitchFamily="34" charset="0"/>
              </a:rPr>
              <a:t>κατά </a:t>
            </a:r>
            <a:r>
              <a:rPr lang="el-GR" altLang="el-GR" sz="1200" b="1" i="1" dirty="0">
                <a:solidFill>
                  <a:srgbClr val="006666"/>
                </a:solidFill>
                <a:latin typeface="Calibri" pitchFamily="34" charset="0"/>
              </a:rPr>
              <a:t>των Λοιμώξεων </a:t>
            </a:r>
            <a:endParaRPr lang="el-GR" altLang="el-GR" sz="1200" dirty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09609" y="7311113"/>
            <a:ext cx="6272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solidFill>
                  <a:srgbClr val="0070C0"/>
                </a:solidFill>
              </a:rPr>
              <a:t>Μειώνουμε την υπερβολική κατανάλωση </a:t>
            </a:r>
            <a:r>
              <a:rPr lang="el-GR" sz="1200" b="1" dirty="0" err="1">
                <a:solidFill>
                  <a:srgbClr val="0070C0"/>
                </a:solidFill>
              </a:rPr>
              <a:t>Βιοκτόνων</a:t>
            </a:r>
            <a:r>
              <a:rPr lang="el-GR" sz="1200" b="1" dirty="0">
                <a:solidFill>
                  <a:srgbClr val="0070C0"/>
                </a:solidFill>
              </a:rPr>
              <a:t> Απολυμαντικών μαζί με την υπέρβαση των απαιτήσεων, απέναντι στις προκλήσεις από άγνωστους κίνδυνους, </a:t>
            </a:r>
            <a:r>
              <a:rPr lang="el-GR" sz="1200" b="1" dirty="0">
                <a:solidFill>
                  <a:srgbClr val="0000FF"/>
                </a:solidFill>
              </a:rPr>
              <a:t>χωρίς να κάνουμε ’’εκπτώσεις ‘’ </a:t>
            </a:r>
            <a:r>
              <a:rPr lang="el-GR" sz="1200" b="1" dirty="0">
                <a:solidFill>
                  <a:srgbClr val="0070C0"/>
                </a:solidFill>
              </a:rPr>
              <a:t>σε θέματα </a:t>
            </a:r>
            <a:r>
              <a:rPr lang="el-GR" sz="1200" b="1" dirty="0">
                <a:solidFill>
                  <a:srgbClr val="0000FF"/>
                </a:solidFill>
              </a:rPr>
              <a:t>υγειονομικής ασφάλειας </a:t>
            </a:r>
            <a:endParaRPr lang="el-GR" sz="1200" b="1" dirty="0" smtClean="0">
              <a:solidFill>
                <a:srgbClr val="0000FF"/>
              </a:solidFill>
            </a:endParaRPr>
          </a:p>
          <a:p>
            <a:pPr algn="ctr"/>
            <a:r>
              <a:rPr lang="el-GR" sz="1200" b="1" dirty="0" smtClean="0">
                <a:solidFill>
                  <a:srgbClr val="0070C0"/>
                </a:solidFill>
              </a:rPr>
              <a:t>των εργαζομένων αλλά και των επισκεπτών.</a:t>
            </a:r>
            <a:endParaRPr lang="el-GR" sz="1200" dirty="0">
              <a:solidFill>
                <a:srgbClr val="0070C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851516" y="12502"/>
            <a:ext cx="46763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solidFill>
                  <a:srgbClr val="0088B8"/>
                </a:solidFill>
              </a:rPr>
              <a:t>Φορητά συστήματα </a:t>
            </a:r>
            <a:r>
              <a:rPr lang="el-GR" sz="1400" b="1" dirty="0" smtClean="0">
                <a:solidFill>
                  <a:srgbClr val="0088B8"/>
                </a:solidFill>
              </a:rPr>
              <a:t>υγιεινής:</a:t>
            </a:r>
            <a:r>
              <a:rPr lang="en-US" sz="1400" dirty="0">
                <a:solidFill>
                  <a:srgbClr val="0088B8"/>
                </a:solidFill>
              </a:rPr>
              <a:t> </a:t>
            </a:r>
            <a:r>
              <a:rPr lang="el-GR" sz="1300" b="1" dirty="0" smtClean="0">
                <a:solidFill>
                  <a:srgbClr val="0000FF"/>
                </a:solidFill>
              </a:rPr>
              <a:t>Υπηρεσίες </a:t>
            </a:r>
            <a:r>
              <a:rPr lang="el-GR" sz="1300" b="1" dirty="0">
                <a:solidFill>
                  <a:srgbClr val="0000FF"/>
                </a:solidFill>
              </a:rPr>
              <a:t>Προληπτικής </a:t>
            </a:r>
            <a:r>
              <a:rPr lang="el-GR" sz="1300" b="1" dirty="0" smtClean="0">
                <a:solidFill>
                  <a:srgbClr val="0000FF"/>
                </a:solidFill>
              </a:rPr>
              <a:t>Υγιεινής</a:t>
            </a:r>
            <a:endParaRPr lang="el-GR" sz="1300" dirty="0">
              <a:solidFill>
                <a:srgbClr val="0000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1" y="4731946"/>
            <a:ext cx="1958881" cy="257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Ορθογώνιο 10"/>
          <p:cNvSpPr/>
          <p:nvPr/>
        </p:nvSpPr>
        <p:spPr>
          <a:xfrm>
            <a:off x="2422042" y="3069102"/>
            <a:ext cx="4273982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>
                <a:solidFill>
                  <a:srgbClr val="FF3300"/>
                </a:solidFill>
              </a:rPr>
              <a:t>Φορητά συστήματα υγιεινής:</a:t>
            </a:r>
            <a:r>
              <a:rPr lang="en-US" sz="1200" dirty="0">
                <a:solidFill>
                  <a:srgbClr val="FF3300"/>
                </a:solidFill>
              </a:rPr>
              <a:t> </a:t>
            </a:r>
            <a:r>
              <a:rPr lang="el-GR" sz="1200" dirty="0" smtClean="0"/>
              <a:t>Οι </a:t>
            </a:r>
            <a:r>
              <a:rPr lang="el-GR" sz="1050" b="1" dirty="0" smtClean="0">
                <a:solidFill>
                  <a:srgbClr val="0000FF"/>
                </a:solidFill>
              </a:rPr>
              <a:t>Υπηρεσίες </a:t>
            </a:r>
            <a:r>
              <a:rPr lang="el-GR" sz="1050" b="1" dirty="0">
                <a:solidFill>
                  <a:srgbClr val="0000FF"/>
                </a:solidFill>
              </a:rPr>
              <a:t>Προληπτικής Υγιεινής </a:t>
            </a:r>
            <a:r>
              <a:rPr lang="el-GR" sz="1050" b="1" dirty="0" smtClean="0">
                <a:solidFill>
                  <a:srgbClr val="0000FF"/>
                </a:solidFill>
              </a:rPr>
              <a:t> </a:t>
            </a:r>
            <a:r>
              <a:rPr lang="el-GR" sz="1100" dirty="0"/>
              <a:t>είναι </a:t>
            </a:r>
            <a:r>
              <a:rPr lang="el-GR" sz="1050" dirty="0" smtClean="0"/>
              <a:t>μια εναλλακτική </a:t>
            </a:r>
            <a:r>
              <a:rPr lang="el-GR" sz="1050" dirty="0"/>
              <a:t>και πιο </a:t>
            </a:r>
            <a:r>
              <a:rPr lang="el-GR" sz="1050" dirty="0" smtClean="0"/>
              <a:t>ελκυστική </a:t>
            </a:r>
            <a:r>
              <a:rPr lang="el-GR" sz="1050" dirty="0"/>
              <a:t>επιλογή, </a:t>
            </a:r>
            <a:r>
              <a:rPr lang="el-GR" sz="1050" dirty="0" smtClean="0"/>
              <a:t>για την </a:t>
            </a:r>
            <a:r>
              <a:rPr lang="el-GR" sz="1050" b="1" dirty="0" smtClean="0"/>
              <a:t>Ολοκληρωμένη </a:t>
            </a:r>
            <a:r>
              <a:rPr lang="el-GR" sz="1050" b="1" dirty="0"/>
              <a:t>Υποστήριξη της Περιβαλλοντικής Υγιεινής</a:t>
            </a:r>
            <a:r>
              <a:rPr lang="el-GR" sz="1050" b="1" dirty="0" smtClean="0"/>
              <a:t>.</a:t>
            </a:r>
          </a:p>
          <a:p>
            <a:endParaRPr lang="el-GR" sz="400" b="1" dirty="0"/>
          </a:p>
          <a:p>
            <a:r>
              <a:rPr lang="el-GR" sz="1050" dirty="0"/>
              <a:t>Όπως  είναι πλέον γνωστό σε όλους μας, μια </a:t>
            </a:r>
            <a:r>
              <a:rPr lang="el-GR" sz="1050" b="1" dirty="0"/>
              <a:t>χημική ή φορητή τουαλέτα εξωτερικών χώρων </a:t>
            </a:r>
            <a:r>
              <a:rPr lang="el-GR" sz="1050" dirty="0"/>
              <a:t>είναι από τα πιο βολικά και εύχρηστα είδη που </a:t>
            </a:r>
            <a:r>
              <a:rPr lang="el-GR" sz="1050" dirty="0" smtClean="0"/>
              <a:t>καθίσταται πλέον </a:t>
            </a:r>
            <a:r>
              <a:rPr lang="el-GR" sz="1050" dirty="0"/>
              <a:t>αναγκαία σε χώρους όπου δεν υπάρχουν μόνιμες </a:t>
            </a:r>
            <a:r>
              <a:rPr lang="el-GR" sz="1050" dirty="0" smtClean="0"/>
              <a:t>εγκαταστάσεις για </a:t>
            </a:r>
            <a:r>
              <a:rPr lang="el-GR" sz="1050" dirty="0"/>
              <a:t>την κάλυψη των φυσικών αναγκών από τον άνθρωπο . </a:t>
            </a:r>
            <a:endParaRPr lang="en-US" sz="1050" dirty="0" smtClean="0"/>
          </a:p>
          <a:p>
            <a:endParaRPr lang="en-US" sz="400" dirty="0"/>
          </a:p>
          <a:p>
            <a:r>
              <a:rPr lang="el-GR" sz="1050" dirty="0" smtClean="0"/>
              <a:t>Η </a:t>
            </a:r>
            <a:r>
              <a:rPr lang="el-GR" sz="1050" dirty="0"/>
              <a:t>φιλοσοφία </a:t>
            </a:r>
            <a:r>
              <a:rPr lang="el-GR" sz="1050" dirty="0" smtClean="0"/>
              <a:t>μας απέναντι στα </a:t>
            </a:r>
            <a:r>
              <a:rPr lang="el-GR" sz="1050" b="1" dirty="0"/>
              <a:t>Φορητά συστήματα υγιεινής </a:t>
            </a:r>
            <a:r>
              <a:rPr lang="el-GR" sz="1050" dirty="0">
                <a:solidFill>
                  <a:srgbClr val="00B0F0"/>
                </a:solidFill>
              </a:rPr>
              <a:t> </a:t>
            </a:r>
            <a:r>
              <a:rPr lang="el-GR" sz="1050" dirty="0"/>
              <a:t>είναι </a:t>
            </a:r>
            <a:r>
              <a:rPr lang="el-GR" sz="1050" dirty="0" smtClean="0"/>
              <a:t>συνδεμένη</a:t>
            </a:r>
            <a:r>
              <a:rPr lang="el-GR" sz="400" dirty="0"/>
              <a:t> </a:t>
            </a:r>
            <a:r>
              <a:rPr lang="el-GR" sz="1050" dirty="0" smtClean="0"/>
              <a:t>με </a:t>
            </a:r>
            <a:r>
              <a:rPr lang="el-GR" sz="1050" dirty="0"/>
              <a:t>την εφαρμοσμένη στρατηγική των τεχνολογικών εξελίξεων και τους πιστοποιημένους εφαρμοστές στον </a:t>
            </a:r>
            <a:r>
              <a:rPr lang="el-GR" sz="1050" b="1" dirty="0">
                <a:solidFill>
                  <a:srgbClr val="0000FF"/>
                </a:solidFill>
              </a:rPr>
              <a:t>καθαρισμό- απολύμανση</a:t>
            </a:r>
            <a:r>
              <a:rPr lang="el-GR" sz="1050" dirty="0">
                <a:solidFill>
                  <a:srgbClr val="0000FF"/>
                </a:solidFill>
              </a:rPr>
              <a:t>, </a:t>
            </a:r>
            <a:r>
              <a:rPr lang="el-GR" sz="1050" dirty="0" smtClean="0">
                <a:solidFill>
                  <a:srgbClr val="0000FF"/>
                </a:solidFill>
              </a:rPr>
              <a:t> </a:t>
            </a:r>
            <a:r>
              <a:rPr lang="el-GR" sz="1100" dirty="0"/>
              <a:t>όπου θα </a:t>
            </a:r>
            <a:r>
              <a:rPr lang="el-GR" sz="1050" dirty="0" smtClean="0"/>
              <a:t>αναπτύσσουν </a:t>
            </a:r>
            <a:r>
              <a:rPr lang="el-GR" sz="1050" dirty="0"/>
              <a:t>μια </a:t>
            </a:r>
            <a:r>
              <a:rPr lang="el-GR" sz="1050" b="1" dirty="0"/>
              <a:t>Ολοκληρωμένη Υποστήριξη Περιβαλλοντικής Υγιεινής </a:t>
            </a:r>
            <a:r>
              <a:rPr lang="el-GR" sz="1050" dirty="0"/>
              <a:t>, με το πρόγραμμα</a:t>
            </a:r>
            <a:r>
              <a:rPr lang="el-GR" sz="1050" u="sng" dirty="0">
                <a:hlinkClick r:id="rId6"/>
              </a:rPr>
              <a:t> Χημικές τουαλέτες ‘’Υγειονομική Ασπίδα Προστασίας ’’ κατά των Λοιμώξεων</a:t>
            </a:r>
            <a:r>
              <a:rPr lang="el-GR" sz="1050" dirty="0"/>
              <a:t>, ώστε οι </a:t>
            </a:r>
            <a:r>
              <a:rPr lang="el-GR" sz="1050" dirty="0" smtClean="0"/>
              <a:t>εργαζόμενοι εφαρμοστές αλλά και οι επισκέπτες </a:t>
            </a:r>
            <a:r>
              <a:rPr lang="el-GR" sz="1050" dirty="0"/>
              <a:t> να έχουν περισσότερη </a:t>
            </a:r>
            <a:r>
              <a:rPr lang="el-GR" sz="1050" b="1" dirty="0">
                <a:solidFill>
                  <a:srgbClr val="0000FF"/>
                </a:solidFill>
              </a:rPr>
              <a:t>υγειονομική </a:t>
            </a:r>
            <a:r>
              <a:rPr lang="el-GR" sz="1050" b="1" dirty="0" smtClean="0">
                <a:solidFill>
                  <a:srgbClr val="0000FF"/>
                </a:solidFill>
              </a:rPr>
              <a:t>ασφάλεια</a:t>
            </a:r>
            <a:r>
              <a:rPr lang="en-US" sz="1050" b="1" dirty="0" smtClean="0">
                <a:solidFill>
                  <a:srgbClr val="0000FF"/>
                </a:solidFill>
              </a:rPr>
              <a:t>.</a:t>
            </a:r>
          </a:p>
          <a:p>
            <a:endParaRPr lang="el-GR" sz="400" dirty="0">
              <a:solidFill>
                <a:srgbClr val="0000FF"/>
              </a:solidFill>
            </a:endParaRPr>
          </a:p>
          <a:p>
            <a:r>
              <a:rPr lang="el-GR" sz="1050" dirty="0"/>
              <a:t>Με αναβαθμισμένες τις καινοτόμες υπηρεσίες  </a:t>
            </a:r>
            <a:r>
              <a:rPr lang="el-GR" sz="1050" dirty="0" smtClean="0"/>
              <a:t>μας </a:t>
            </a:r>
            <a:r>
              <a:rPr lang="el-GR" sz="1050" dirty="0"/>
              <a:t> </a:t>
            </a:r>
            <a:r>
              <a:rPr lang="el-GR" sz="1050" dirty="0" smtClean="0"/>
              <a:t>συμβάλουμε </a:t>
            </a:r>
            <a:r>
              <a:rPr lang="el-GR" sz="1050" dirty="0"/>
              <a:t>ενεργά στις λύσεις των προβλημάτων που ανακύπτουν . </a:t>
            </a:r>
            <a:r>
              <a:rPr lang="el-GR" sz="1050" dirty="0" smtClean="0"/>
              <a:t>Στηρίζονται στην </a:t>
            </a:r>
            <a:r>
              <a:rPr lang="el-GR" sz="1050" dirty="0"/>
              <a:t>ανάπτυξη διαμορφωμένων προγραμμάτων, με πλήρη εναρμόνιση των δαπανών, </a:t>
            </a:r>
            <a:r>
              <a:rPr lang="el-GR" sz="1050" b="1" dirty="0">
                <a:solidFill>
                  <a:srgbClr val="0000FF"/>
                </a:solidFill>
              </a:rPr>
              <a:t>για την ποιότητα των παρεχομένων υπηρεσιών στο μέγιστο </a:t>
            </a:r>
            <a:r>
              <a:rPr lang="el-GR" sz="1050" b="1" dirty="0" smtClean="0">
                <a:solidFill>
                  <a:srgbClr val="0000FF"/>
                </a:solidFill>
              </a:rPr>
              <a:t>βαθμό, </a:t>
            </a:r>
            <a:r>
              <a:rPr lang="el-GR" sz="1100" dirty="0" smtClean="0"/>
              <a:t>και </a:t>
            </a:r>
            <a:r>
              <a:rPr lang="el-GR" sz="1050" dirty="0"/>
              <a:t>στόχο την προώθηση της διασφάλισης των συνθηκών </a:t>
            </a:r>
            <a:r>
              <a:rPr lang="el-GR" sz="1050" dirty="0" smtClean="0"/>
              <a:t>υγιεινής.</a:t>
            </a:r>
          </a:p>
          <a:p>
            <a:endParaRPr lang="el-GR" sz="400" dirty="0"/>
          </a:p>
          <a:p>
            <a:r>
              <a:rPr lang="el-GR" sz="1050" dirty="0" smtClean="0"/>
              <a:t>Δεν </a:t>
            </a:r>
            <a:r>
              <a:rPr lang="el-GR" sz="1050" dirty="0"/>
              <a:t>πρέπει να ξεχνάμε ότι τις τελευταίες </a:t>
            </a:r>
            <a:r>
              <a:rPr lang="el-GR" sz="1050" dirty="0" smtClean="0"/>
              <a:t>δεκαετίες</a:t>
            </a:r>
            <a:r>
              <a:rPr lang="en-US" sz="1050" dirty="0"/>
              <a:t> </a:t>
            </a:r>
            <a:r>
              <a:rPr lang="el-GR" sz="1050" dirty="0"/>
              <a:t>δημοσιεύματα αναφέρονται </a:t>
            </a:r>
            <a:r>
              <a:rPr lang="el-GR" sz="1050" dirty="0" smtClean="0"/>
              <a:t>για</a:t>
            </a:r>
            <a:r>
              <a:rPr lang="en-US" sz="1050" dirty="0" smtClean="0"/>
              <a:t> </a:t>
            </a:r>
            <a:r>
              <a:rPr lang="el-GR" sz="1050" dirty="0" smtClean="0"/>
              <a:t>τα ανθεκτικά</a:t>
            </a:r>
            <a:r>
              <a:rPr lang="en-US" sz="1050" dirty="0"/>
              <a:t> </a:t>
            </a:r>
            <a:r>
              <a:rPr lang="el-GR" sz="1050" dirty="0" smtClean="0"/>
              <a:t>βακτήρια</a:t>
            </a:r>
            <a:r>
              <a:rPr lang="en-US" sz="1050" dirty="0" smtClean="0"/>
              <a:t> </a:t>
            </a:r>
            <a:r>
              <a:rPr lang="el-GR" sz="1050" dirty="0" smtClean="0"/>
              <a:t>αποτελούν</a:t>
            </a:r>
            <a:r>
              <a:rPr lang="en-US" sz="1050" dirty="0" smtClean="0"/>
              <a:t>,</a:t>
            </a:r>
            <a:r>
              <a:rPr lang="el-GR" sz="1050" dirty="0" smtClean="0"/>
              <a:t> </a:t>
            </a:r>
            <a:r>
              <a:rPr lang="el-GR" sz="1050" dirty="0"/>
              <a:t>τα  μυστηριώδη </a:t>
            </a:r>
            <a:r>
              <a:rPr lang="el-GR" sz="1050" dirty="0" err="1"/>
              <a:t>μικρόβιαμία</a:t>
            </a:r>
            <a:r>
              <a:rPr lang="el-GR" sz="1050" dirty="0"/>
              <a:t> που εξαπλώνεται ‘’αθόρυβα</a:t>
            </a:r>
            <a:r>
              <a:rPr lang="el-GR" sz="1050" dirty="0" smtClean="0"/>
              <a:t>’’,</a:t>
            </a:r>
            <a:r>
              <a:rPr lang="en-US" sz="1050" dirty="0" smtClean="0"/>
              <a:t>(  </a:t>
            </a:r>
            <a:r>
              <a:rPr lang="el-GR" sz="1050" b="1" dirty="0" err="1" smtClean="0"/>
              <a:t>Αspergillus</a:t>
            </a:r>
            <a:r>
              <a:rPr lang="en-US" sz="1050" b="1" dirty="0" smtClean="0"/>
              <a:t>, </a:t>
            </a:r>
            <a:r>
              <a:rPr lang="el-GR" sz="1050" b="1" dirty="0" err="1" smtClean="0"/>
              <a:t>Staphylococcus</a:t>
            </a:r>
            <a:r>
              <a:rPr lang="el-GR" sz="1050" b="1" dirty="0" smtClean="0"/>
              <a:t> </a:t>
            </a:r>
            <a:r>
              <a:rPr lang="el-GR" sz="1050" b="1" dirty="0" err="1"/>
              <a:t>Aureus</a:t>
            </a:r>
            <a:r>
              <a:rPr lang="el-GR" sz="1050" b="1" dirty="0"/>
              <a:t> –MRSA)</a:t>
            </a:r>
            <a:r>
              <a:rPr lang="el-GR" sz="1050" dirty="0"/>
              <a:t> </a:t>
            </a:r>
            <a:r>
              <a:rPr lang="el-GR" sz="1050" dirty="0" smtClean="0"/>
              <a:t>που </a:t>
            </a:r>
            <a:r>
              <a:rPr lang="el-GR" sz="1050" dirty="0" smtClean="0"/>
              <a:t>μπορεί </a:t>
            </a:r>
            <a:r>
              <a:rPr lang="el-GR" sz="1050" dirty="0"/>
              <a:t>να προκαλέσουν ανεπιθύμητες διαταραχές με Αυξημένη Επικινδυνότητα  στις Λοιμώξεις</a:t>
            </a:r>
            <a:r>
              <a:rPr lang="el-GR" sz="1050" dirty="0" smtClean="0"/>
              <a:t>.</a:t>
            </a:r>
            <a:endParaRPr lang="el-GR" sz="1050" dirty="0"/>
          </a:p>
        </p:txBody>
      </p:sp>
      <p:sp>
        <p:nvSpPr>
          <p:cNvPr id="15" name="Ορθογώνιο 14"/>
          <p:cNvSpPr/>
          <p:nvPr/>
        </p:nvSpPr>
        <p:spPr>
          <a:xfrm>
            <a:off x="436414" y="8540287"/>
            <a:ext cx="63928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dirty="0">
              <a:solidFill>
                <a:srgbClr val="0000FF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284984" y="316708"/>
            <a:ext cx="230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 err="1">
                <a:solidFill>
                  <a:srgbClr val="FF3300"/>
                </a:solidFill>
              </a:rPr>
              <a:t>Portable</a:t>
            </a:r>
            <a:r>
              <a:rPr lang="el-GR" sz="1400" b="1" dirty="0">
                <a:solidFill>
                  <a:srgbClr val="FF3300"/>
                </a:solidFill>
              </a:rPr>
              <a:t> </a:t>
            </a:r>
            <a:r>
              <a:rPr lang="el-GR" sz="1400" b="1" dirty="0" err="1">
                <a:solidFill>
                  <a:srgbClr val="FF3300"/>
                </a:solidFill>
              </a:rPr>
              <a:t>Sanitation</a:t>
            </a:r>
            <a:r>
              <a:rPr lang="el-GR" sz="1400" b="1" dirty="0">
                <a:solidFill>
                  <a:srgbClr val="FF3300"/>
                </a:solidFill>
              </a:rPr>
              <a:t> </a:t>
            </a:r>
            <a:r>
              <a:rPr lang="el-GR" sz="1400" b="1" dirty="0" err="1">
                <a:solidFill>
                  <a:srgbClr val="FF3300"/>
                </a:solidFill>
              </a:rPr>
              <a:t>Systems</a:t>
            </a:r>
            <a:r>
              <a:rPr lang="el-GR" sz="1400" b="1" dirty="0">
                <a:solidFill>
                  <a:srgbClr val="FF3300"/>
                </a:solidFill>
              </a:rPr>
              <a:t> </a:t>
            </a:r>
            <a:endParaRPr lang="el-GR" sz="1400" dirty="0">
              <a:solidFill>
                <a:srgbClr val="FF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0" y="550559"/>
            <a:ext cx="1948761" cy="194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38" y="957382"/>
            <a:ext cx="3990748" cy="205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Ορθογώνιο 18"/>
          <p:cNvSpPr/>
          <p:nvPr/>
        </p:nvSpPr>
        <p:spPr>
          <a:xfrm>
            <a:off x="428119" y="8686546"/>
            <a:ext cx="63303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err="1">
                <a:solidFill>
                  <a:srgbClr val="006600"/>
                </a:solidFill>
              </a:rPr>
              <a:t>Klintec</a:t>
            </a:r>
            <a:r>
              <a:rPr lang="el-GR" sz="1200" b="1" dirty="0">
                <a:solidFill>
                  <a:srgbClr val="006600"/>
                </a:solidFill>
              </a:rPr>
              <a:t> : </a:t>
            </a:r>
            <a:r>
              <a:rPr lang="el-GR" sz="1200" b="1" dirty="0" smtClean="0">
                <a:solidFill>
                  <a:srgbClr val="006600"/>
                </a:solidFill>
              </a:rPr>
              <a:t> </a:t>
            </a:r>
            <a:r>
              <a:rPr lang="el-GR" sz="1100" b="1" dirty="0" smtClean="0">
                <a:solidFill>
                  <a:srgbClr val="006699"/>
                </a:solidFill>
              </a:rPr>
              <a:t>Για </a:t>
            </a:r>
            <a:r>
              <a:rPr lang="el-GR" sz="1100" b="1" dirty="0">
                <a:solidFill>
                  <a:srgbClr val="006699"/>
                </a:solidFill>
              </a:rPr>
              <a:t>πληροφορίες μπορείτε να ζητάτε στο </a:t>
            </a:r>
            <a:r>
              <a:rPr lang="el-GR" sz="1100" b="1" u="sng" dirty="0" err="1">
                <a:solidFill>
                  <a:srgbClr val="006699"/>
                </a:solidFill>
                <a:hlinkClick r:id="rId9"/>
              </a:rPr>
              <a:t>vgenis@otenet.gr</a:t>
            </a:r>
            <a:r>
              <a:rPr lang="el-GR" sz="1100" b="1" dirty="0">
                <a:solidFill>
                  <a:srgbClr val="006699"/>
                </a:solidFill>
              </a:rPr>
              <a:t>,  </a:t>
            </a:r>
            <a:r>
              <a:rPr lang="el-GR" sz="1100" b="1" dirty="0" smtClean="0">
                <a:solidFill>
                  <a:srgbClr val="006699"/>
                </a:solidFill>
              </a:rPr>
              <a:t>ή </a:t>
            </a:r>
            <a:r>
              <a:rPr lang="el-GR" sz="1100" b="1" dirty="0" smtClean="0">
                <a:solidFill>
                  <a:srgbClr val="006699"/>
                </a:solidFill>
              </a:rPr>
              <a:t>στο </a:t>
            </a:r>
            <a:r>
              <a:rPr lang="el-GR" sz="1100" b="1" dirty="0">
                <a:solidFill>
                  <a:srgbClr val="006699"/>
                </a:solidFill>
              </a:rPr>
              <a:t>τηλέφωνο </a:t>
            </a:r>
            <a:r>
              <a:rPr lang="el-GR" sz="1100" b="1" dirty="0">
                <a:solidFill>
                  <a:srgbClr val="0000CC"/>
                </a:solidFill>
              </a:rPr>
              <a:t>2104829839, </a:t>
            </a:r>
            <a:r>
              <a:rPr lang="el-GR" sz="1100" b="1" dirty="0" smtClean="0">
                <a:solidFill>
                  <a:srgbClr val="0000CC"/>
                </a:solidFill>
              </a:rPr>
              <a:t>6932245887</a:t>
            </a:r>
            <a:endParaRPr lang="el-GR" sz="11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65012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39289" y="2486801"/>
            <a:ext cx="41494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b="1" i="1" dirty="0" smtClean="0"/>
              <a:t>Η </a:t>
            </a:r>
            <a:r>
              <a:rPr lang="el-GR" sz="1100" b="1" i="1" dirty="0"/>
              <a:t>μεθοδολογία που ακλουθούμε με το πρόγραμμα </a:t>
            </a:r>
            <a:r>
              <a:rPr lang="el-GR" sz="1100" b="1" i="1" u="sng" dirty="0" err="1" smtClean="0">
                <a:hlinkClick r:id="rId3"/>
              </a:rPr>
              <a:t>Αnti</a:t>
            </a:r>
            <a:r>
              <a:rPr lang="el-GR" sz="1100" b="1" i="1" u="sng" dirty="0" smtClean="0">
                <a:hlinkClick r:id="rId3"/>
              </a:rPr>
              <a:t>-</a:t>
            </a:r>
            <a:r>
              <a:rPr lang="el-GR" sz="1100" b="1" i="1" u="sng" dirty="0" err="1" smtClean="0">
                <a:hlinkClick r:id="rId3"/>
              </a:rPr>
              <a:t>infection</a:t>
            </a:r>
            <a:r>
              <a:rPr lang="el-GR" sz="1100" b="1" i="1" u="sng" dirty="0" smtClean="0">
                <a:hlinkClick r:id="rId3"/>
              </a:rPr>
              <a:t> </a:t>
            </a:r>
            <a:r>
              <a:rPr lang="el-GR" sz="1100" b="1" i="1" u="sng" dirty="0" err="1" smtClean="0">
                <a:hlinkClick r:id="rId3"/>
              </a:rPr>
              <a:t>prevention</a:t>
            </a:r>
            <a:r>
              <a:rPr lang="en-US" sz="1100" b="1" i="1" u="sng" dirty="0" smtClean="0">
                <a:hlinkClick r:id="rId3"/>
              </a:rPr>
              <a:t>,</a:t>
            </a:r>
            <a:r>
              <a:rPr lang="el-GR" sz="1100" b="1" i="1" u="sng" dirty="0" smtClean="0">
                <a:hlinkClick r:id="rId3"/>
              </a:rPr>
              <a:t> </a:t>
            </a:r>
            <a:r>
              <a:rPr lang="el-GR" sz="1100" b="1" i="1" dirty="0" smtClean="0"/>
              <a:t> </a:t>
            </a:r>
            <a:r>
              <a:rPr lang="el-GR" sz="1100" b="1" i="1" dirty="0"/>
              <a:t>όταν στο χώρο έχει γίνει συμπληρωματική </a:t>
            </a:r>
            <a:r>
              <a:rPr lang="el-GR" sz="1100" b="1" i="1" dirty="0" smtClean="0"/>
              <a:t>εφαρμογή</a:t>
            </a:r>
            <a:r>
              <a:rPr lang="en-US" sz="1100" b="1" i="1" dirty="0" smtClean="0"/>
              <a:t> </a:t>
            </a:r>
            <a:r>
              <a:rPr lang="el-GR" sz="1100" b="1" i="1" dirty="0" smtClean="0">
                <a:solidFill>
                  <a:srgbClr val="0000FF"/>
                </a:solidFill>
              </a:rPr>
              <a:t>Πολλαπλής Θωράκισης</a:t>
            </a:r>
            <a:r>
              <a:rPr lang="el-GR" sz="1100" b="1" i="1" dirty="0" smtClean="0"/>
              <a:t>,</a:t>
            </a:r>
            <a:r>
              <a:rPr lang="en-US" sz="1100" b="1" i="1" dirty="0"/>
              <a:t> </a:t>
            </a:r>
            <a:r>
              <a:rPr lang="el-GR" sz="1100" b="1" i="1" dirty="0" smtClean="0"/>
              <a:t>για </a:t>
            </a:r>
            <a:r>
              <a:rPr lang="el-GR" sz="1100" b="1" i="1" dirty="0"/>
              <a:t>μεν τις επιφάνειες εφαρμόζουμε  την ‘’</a:t>
            </a:r>
            <a:r>
              <a:rPr lang="el-GR" sz="1100" b="1" i="1" u="sng" dirty="0">
                <a:hlinkClick r:id="rId4"/>
              </a:rPr>
              <a:t>αόρατη προστατευτική ασπίδα</a:t>
            </a:r>
            <a:r>
              <a:rPr lang="el-GR" sz="1100" b="1" i="1" dirty="0"/>
              <a:t>’’  με το τείχος </a:t>
            </a:r>
            <a:r>
              <a:rPr lang="el-GR" sz="1100" b="1" i="1" u="sng" dirty="0">
                <a:hlinkClick r:id="rId5"/>
              </a:rPr>
              <a:t>«</a:t>
            </a:r>
            <a:r>
              <a:rPr lang="el-GR" sz="1100" b="1" i="1" u="sng" dirty="0" err="1">
                <a:hlinkClick r:id="rId5"/>
              </a:rPr>
              <a:t>Νανοπαγίδων</a:t>
            </a:r>
            <a:r>
              <a:rPr lang="el-GR" sz="1100" b="1" i="1" u="sng" dirty="0">
                <a:hlinkClick r:id="rId5"/>
              </a:rPr>
              <a:t>»</a:t>
            </a:r>
            <a:r>
              <a:rPr lang="el-GR" sz="1100" b="1" i="1" dirty="0"/>
              <a:t> και την άδεια κυκλοφορίας από τον Ε.Ο.Φ., όπου συμπεριλαμβάνεται και η </a:t>
            </a:r>
            <a:r>
              <a:rPr lang="el-GR" sz="1100" b="1" i="1" dirty="0" err="1"/>
              <a:t>ιοκτόνος</a:t>
            </a:r>
            <a:r>
              <a:rPr lang="el-GR" sz="1100" b="1" i="1" dirty="0"/>
              <a:t> δράση του έναντι του SARS-CoV-2</a:t>
            </a:r>
            <a:r>
              <a:rPr lang="el-GR" sz="1100" b="1" i="1" dirty="0" smtClean="0"/>
              <a:t>.</a:t>
            </a:r>
            <a:endParaRPr lang="el-GR" sz="1100" b="1" i="1" dirty="0"/>
          </a:p>
        </p:txBody>
      </p:sp>
      <p:sp>
        <p:nvSpPr>
          <p:cNvPr id="8" name="Ορθογώνιο 7"/>
          <p:cNvSpPr/>
          <p:nvPr/>
        </p:nvSpPr>
        <p:spPr>
          <a:xfrm>
            <a:off x="1844824" y="18535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u="sng" dirty="0">
                <a:solidFill>
                  <a:prstClr val="black"/>
                </a:solidFill>
                <a:hlinkClick r:id="rId3"/>
              </a:rPr>
              <a:t>Πρόγραμμα </a:t>
            </a:r>
            <a:r>
              <a:rPr lang="el-GR" b="1" u="sng" dirty="0" err="1">
                <a:solidFill>
                  <a:prstClr val="black"/>
                </a:solidFill>
                <a:hlinkClick r:id="rId3"/>
              </a:rPr>
              <a:t>Αnti</a:t>
            </a:r>
            <a:r>
              <a:rPr lang="el-GR" b="1" u="sng" dirty="0">
                <a:solidFill>
                  <a:prstClr val="black"/>
                </a:solidFill>
                <a:hlinkClick r:id="rId3"/>
              </a:rPr>
              <a:t>- </a:t>
            </a:r>
            <a:r>
              <a:rPr lang="el-GR" b="1" u="sng" dirty="0" err="1">
                <a:solidFill>
                  <a:prstClr val="black"/>
                </a:solidFill>
                <a:hlinkClick r:id="rId3"/>
              </a:rPr>
              <a:t>infection</a:t>
            </a:r>
            <a:r>
              <a:rPr lang="el-GR" b="1" u="sng" dirty="0">
                <a:solidFill>
                  <a:prstClr val="black"/>
                </a:solidFill>
                <a:hlinkClick r:id="rId3"/>
              </a:rPr>
              <a:t> </a:t>
            </a:r>
            <a:r>
              <a:rPr lang="el-GR" b="1" u="sng" dirty="0" err="1">
                <a:solidFill>
                  <a:prstClr val="black"/>
                </a:solidFill>
                <a:hlinkClick r:id="rId3"/>
              </a:rPr>
              <a:t>prevention</a:t>
            </a:r>
            <a:r>
              <a:rPr lang="el-GR" b="1" u="sng" dirty="0">
                <a:solidFill>
                  <a:prstClr val="black"/>
                </a:solidFill>
                <a:hlinkClick r:id="rId3"/>
              </a:rPr>
              <a:t>  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" name="Εικόνα 9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"/>
          <a:stretch/>
        </p:blipFill>
        <p:spPr bwMode="auto">
          <a:xfrm>
            <a:off x="397567" y="1598479"/>
            <a:ext cx="1859030" cy="111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Εικόνα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3" y="387867"/>
            <a:ext cx="1869274" cy="121061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Ορθογώνιο 15"/>
          <p:cNvSpPr/>
          <p:nvPr/>
        </p:nvSpPr>
        <p:spPr>
          <a:xfrm>
            <a:off x="2275018" y="1205721"/>
            <a:ext cx="4477988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/>
              <a:t>Η ανάδειξη της εκτίμησης για τον αριθμό των μικροβίων </a:t>
            </a:r>
            <a:r>
              <a:rPr lang="el-GR" sz="1100" dirty="0" smtClean="0"/>
              <a:t>επιβεβαιώνει</a:t>
            </a:r>
            <a:r>
              <a:rPr lang="en-US" sz="1100" dirty="0" smtClean="0"/>
              <a:t> </a:t>
            </a:r>
            <a:r>
              <a:rPr lang="el-GR" sz="1100" dirty="0" smtClean="0"/>
              <a:t>την </a:t>
            </a:r>
            <a:r>
              <a:rPr lang="el-GR" sz="1100" dirty="0"/>
              <a:t>χρησιμότητα </a:t>
            </a:r>
            <a:r>
              <a:rPr lang="el-GR" sz="1100" b="1" dirty="0"/>
              <a:t>της τεκμηριωμένης απόδειξης </a:t>
            </a:r>
            <a:r>
              <a:rPr lang="el-GR" sz="1100" dirty="0"/>
              <a:t>για το ότι </a:t>
            </a:r>
            <a:r>
              <a:rPr lang="el-GR" sz="1100" dirty="0" smtClean="0"/>
              <a:t>πραγματοποιήθηκε </a:t>
            </a:r>
            <a:r>
              <a:rPr lang="el-GR" sz="1100" dirty="0"/>
              <a:t>η απολύμανση </a:t>
            </a:r>
            <a:r>
              <a:rPr lang="el-GR" sz="1100" b="1" dirty="0">
                <a:solidFill>
                  <a:srgbClr val="0000FF"/>
                </a:solidFill>
              </a:rPr>
              <a:t>με αποτελεσματικό με ασφαλή τρόπο</a:t>
            </a:r>
            <a:r>
              <a:rPr lang="el-GR" sz="1100" dirty="0">
                <a:solidFill>
                  <a:srgbClr val="0000FF"/>
                </a:solidFill>
              </a:rPr>
              <a:t> </a:t>
            </a:r>
            <a:r>
              <a:rPr lang="el-GR" sz="1100" dirty="0"/>
              <a:t>στην καταπολέμηση του </a:t>
            </a:r>
            <a:r>
              <a:rPr lang="el-GR" sz="1100" dirty="0" err="1"/>
              <a:t>ιικού</a:t>
            </a:r>
            <a:r>
              <a:rPr lang="el-GR" sz="1100" dirty="0"/>
              <a:t> φορτίου των μολυσμένων χώρων, </a:t>
            </a:r>
            <a:r>
              <a:rPr lang="el-GR" sz="1100" b="1" dirty="0" smtClean="0"/>
              <a:t>επιφανειών</a:t>
            </a:r>
            <a:r>
              <a:rPr lang="en-US" sz="1100" b="1" dirty="0" smtClean="0"/>
              <a:t> </a:t>
            </a:r>
            <a:r>
              <a:rPr lang="el-GR" sz="1100" b="1" dirty="0" smtClean="0"/>
              <a:t>και </a:t>
            </a:r>
            <a:r>
              <a:rPr lang="el-GR" sz="1100" b="1" dirty="0"/>
              <a:t>σημείων</a:t>
            </a:r>
            <a:r>
              <a:rPr lang="el-GR" sz="1100" dirty="0"/>
              <a:t>, όπως αναφέρεται στην εγκύκλιο της με αρ. </a:t>
            </a:r>
            <a:r>
              <a:rPr lang="el-GR" sz="1100" dirty="0" err="1"/>
              <a:t>πρωτ</a:t>
            </a:r>
            <a:r>
              <a:rPr lang="el-GR" sz="1100" dirty="0"/>
              <a:t>. Δ1γ/ΓΠ/οικ. </a:t>
            </a:r>
            <a:r>
              <a:rPr lang="el-GR" sz="1100" dirty="0" smtClean="0"/>
              <a:t>199541/20-3-2020</a:t>
            </a:r>
            <a:r>
              <a:rPr lang="en-US" sz="1100" dirty="0" smtClean="0"/>
              <a:t> </a:t>
            </a:r>
            <a:r>
              <a:rPr lang="el-GR" sz="1100" dirty="0" smtClean="0"/>
              <a:t>με </a:t>
            </a:r>
            <a:r>
              <a:rPr lang="el-GR" sz="1100" dirty="0"/>
              <a:t>ΑΔΑ</a:t>
            </a:r>
            <a:r>
              <a:rPr lang="el-GR" sz="1100" dirty="0" smtClean="0"/>
              <a:t>:</a:t>
            </a:r>
            <a:r>
              <a:rPr lang="en-US" sz="1100" dirty="0" smtClean="0"/>
              <a:t> </a:t>
            </a:r>
            <a:r>
              <a:rPr lang="el-GR" sz="1100" dirty="0" smtClean="0"/>
              <a:t>6ΚΨ6465ΦΥΟ-1ΝΔ</a:t>
            </a:r>
            <a:r>
              <a:rPr lang="en-US" sz="1100" dirty="0" smtClean="0"/>
              <a:t> </a:t>
            </a:r>
            <a:r>
              <a:rPr lang="el-GR" sz="1050" b="1" dirty="0" smtClean="0"/>
              <a:t>Μέτρα </a:t>
            </a:r>
            <a:r>
              <a:rPr lang="el-GR" sz="1050" b="1" dirty="0"/>
              <a:t>καθαρισμού και απολύμανσης σε χώρους και επιφάνειες κατά την εξέλιξη της πανδημίας του SARS-CoV-2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2295581" y="387867"/>
            <a:ext cx="32874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/>
              <a:t>Στην </a:t>
            </a:r>
            <a:r>
              <a:rPr lang="el-GR" sz="1100" b="1" dirty="0" err="1" smtClean="0">
                <a:solidFill>
                  <a:srgbClr val="006600"/>
                </a:solidFill>
              </a:rPr>
              <a:t>Klintec</a:t>
            </a:r>
            <a:r>
              <a:rPr lang="el-GR" sz="1100" b="1" dirty="0" smtClean="0">
                <a:solidFill>
                  <a:srgbClr val="006600"/>
                </a:solidFill>
              </a:rPr>
              <a:t> </a:t>
            </a:r>
            <a:r>
              <a:rPr lang="el-GR" sz="1100" dirty="0" smtClean="0"/>
              <a:t>για </a:t>
            </a:r>
            <a:r>
              <a:rPr lang="el-GR" sz="1100" dirty="0"/>
              <a:t>τη </a:t>
            </a:r>
            <a:r>
              <a:rPr lang="el-GR" sz="1100" b="1" dirty="0"/>
              <a:t>βέλτιστη υγειονομική ασφάλεια,</a:t>
            </a:r>
            <a:r>
              <a:rPr lang="el-GR" sz="1100" dirty="0"/>
              <a:t> μέσω της </a:t>
            </a:r>
            <a:r>
              <a:rPr lang="el-GR" sz="1100" b="1" dirty="0">
                <a:solidFill>
                  <a:srgbClr val="0000FF"/>
                </a:solidFill>
              </a:rPr>
              <a:t>τεκμηριωμένης απόδειξης </a:t>
            </a:r>
            <a:r>
              <a:rPr lang="el-GR" sz="1100" dirty="0"/>
              <a:t>στοχεύουμε να μειώσουμε ένα μεγάλο φάσμα μικροβιολογικών προβλημάτων.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82" y="18269"/>
            <a:ext cx="1229518" cy="122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300121" y="5011885"/>
            <a:ext cx="446585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 smtClean="0"/>
              <a:t>Τα </a:t>
            </a:r>
            <a:r>
              <a:rPr lang="el-GR" sz="1100" dirty="0"/>
              <a:t>πλεονεκτήματα </a:t>
            </a:r>
            <a:r>
              <a:rPr lang="el-GR" sz="1100" b="1" dirty="0" smtClean="0"/>
              <a:t>της </a:t>
            </a:r>
            <a:r>
              <a:rPr lang="el-GR" sz="1100" b="1" i="1" dirty="0"/>
              <a:t> </a:t>
            </a:r>
            <a:r>
              <a:rPr lang="el-GR" sz="1100" b="1" u="sng" dirty="0">
                <a:hlinkClick r:id="rId9"/>
              </a:rPr>
              <a:t>Προληπτικής Υγιεινής</a:t>
            </a:r>
            <a:r>
              <a:rPr lang="el-GR" sz="1100" b="1" dirty="0"/>
              <a:t> </a:t>
            </a:r>
            <a:r>
              <a:rPr lang="el-GR" sz="1100" dirty="0"/>
              <a:t>ως </a:t>
            </a:r>
            <a:r>
              <a:rPr lang="el-GR" sz="1100" b="1" dirty="0"/>
              <a:t>πρωτοπόρος παθητική μέθοδος </a:t>
            </a:r>
            <a:r>
              <a:rPr lang="el-GR" sz="1100" dirty="0"/>
              <a:t> με </a:t>
            </a:r>
            <a:r>
              <a:rPr lang="el-GR" sz="1100" b="1" dirty="0"/>
              <a:t>‘’μηχανική πρόληψη κατά των  λοιμώξεων’’, σ</a:t>
            </a:r>
            <a:r>
              <a:rPr lang="el-GR" sz="1100" dirty="0"/>
              <a:t>υμβάλουν στο </a:t>
            </a:r>
            <a:r>
              <a:rPr lang="el-GR" sz="1100" b="1" dirty="0"/>
              <a:t>ανώτερο επίπεδο εξασφάλισης</a:t>
            </a:r>
            <a:r>
              <a:rPr lang="el-GR" sz="1100" dirty="0"/>
              <a:t> της </a:t>
            </a:r>
            <a:r>
              <a:rPr lang="el-GR" sz="1100" b="1" dirty="0"/>
              <a:t>υγειονομικής ασφάλειας</a:t>
            </a:r>
            <a:r>
              <a:rPr lang="el-GR" sz="1100" dirty="0"/>
              <a:t> των επισκεπτών και των εργαζομένων </a:t>
            </a:r>
            <a:r>
              <a:rPr lang="el-GR" sz="1100" b="1" dirty="0"/>
              <a:t>ελαχιστοποιώντας την εξάπλωσης των Λοιμώξεων</a:t>
            </a:r>
            <a:r>
              <a:rPr lang="el-GR" sz="1100" dirty="0" smtClean="0"/>
              <a:t>.</a:t>
            </a:r>
          </a:p>
          <a:p>
            <a:endParaRPr lang="el-GR" sz="1100" dirty="0"/>
          </a:p>
          <a:p>
            <a:r>
              <a:rPr lang="el-GR" sz="1100" dirty="0" smtClean="0"/>
              <a:t> Έτσι </a:t>
            </a:r>
            <a:r>
              <a:rPr lang="el-GR" sz="1100" dirty="0" smtClean="0"/>
              <a:t>εξασφαλίζουν </a:t>
            </a:r>
            <a:r>
              <a:rPr lang="el-GR" sz="1100" dirty="0"/>
              <a:t>περισσότερη </a:t>
            </a:r>
            <a:r>
              <a:rPr lang="el-GR" sz="1100" b="1" dirty="0">
                <a:solidFill>
                  <a:srgbClr val="0000FF"/>
                </a:solidFill>
              </a:rPr>
              <a:t>υγειονομική </a:t>
            </a:r>
            <a:r>
              <a:rPr lang="el-GR" sz="1100" b="1" dirty="0" smtClean="0">
                <a:solidFill>
                  <a:srgbClr val="0000FF"/>
                </a:solidFill>
              </a:rPr>
              <a:t>ασφάλεια</a:t>
            </a:r>
            <a:r>
              <a:rPr lang="el-GR" sz="1100" dirty="0" smtClean="0"/>
              <a:t>, για </a:t>
            </a:r>
            <a:r>
              <a:rPr lang="el-GR" sz="1100" dirty="0"/>
              <a:t>τις πολιτιστικές &amp; αθλητικές εκδηλώσεις στο κάθε</a:t>
            </a:r>
            <a:r>
              <a:rPr lang="el-GR" sz="1100" b="1" dirty="0"/>
              <a:t> ‘’αντάμωμα’’, </a:t>
            </a:r>
            <a:r>
              <a:rPr lang="el-GR" sz="1100" dirty="0"/>
              <a:t>στα</a:t>
            </a:r>
            <a:r>
              <a:rPr lang="el-GR" sz="1100" b="1" dirty="0"/>
              <a:t> </a:t>
            </a:r>
            <a:r>
              <a:rPr lang="el-GR" sz="1100" b="1" dirty="0" err="1"/>
              <a:t>Festival</a:t>
            </a:r>
            <a:r>
              <a:rPr lang="el-GR" sz="1100" b="1" dirty="0"/>
              <a:t>, </a:t>
            </a:r>
            <a:r>
              <a:rPr lang="el-GR" sz="1100" dirty="0"/>
              <a:t>σε κάθε </a:t>
            </a:r>
            <a:r>
              <a:rPr lang="el-GR" sz="1100" b="1" dirty="0"/>
              <a:t>παιδική μουσικοχορευτική εκδήλωση, </a:t>
            </a:r>
            <a:r>
              <a:rPr lang="el-GR" sz="1100" dirty="0"/>
              <a:t>αλλά και στα ειδικευμένα Προγράμματα Γαλάζιες Σημαίες  </a:t>
            </a:r>
            <a:r>
              <a:rPr lang="el-GR" sz="1100" dirty="0" smtClean="0"/>
              <a:t>.</a:t>
            </a:r>
            <a:endParaRPr lang="el-GR" sz="1100" dirty="0"/>
          </a:p>
          <a:p>
            <a:endParaRPr lang="el-GR" sz="1100" dirty="0" smtClean="0"/>
          </a:p>
          <a:p>
            <a:r>
              <a:rPr lang="el-GR" sz="1100" dirty="0"/>
              <a:t>Με τα προγράμματα της </a:t>
            </a:r>
            <a:r>
              <a:rPr lang="el-GR" sz="1100" dirty="0" smtClean="0"/>
              <a:t> </a:t>
            </a:r>
            <a:r>
              <a:rPr lang="el-GR" sz="1100" b="1" u="sng" dirty="0" smtClean="0">
                <a:hlinkClick r:id="rId9"/>
              </a:rPr>
              <a:t>Προληπτικής Υγιεινής</a:t>
            </a:r>
            <a:r>
              <a:rPr lang="el-GR" sz="1100" b="1" dirty="0" smtClean="0"/>
              <a:t> </a:t>
            </a:r>
            <a:r>
              <a:rPr lang="el-GR" sz="1100" dirty="0" smtClean="0"/>
              <a:t>μπορούν να υποστηρίζουν  </a:t>
            </a:r>
            <a:r>
              <a:rPr lang="el-GR" sz="1100" dirty="0" smtClean="0"/>
              <a:t>επιπλέον </a:t>
            </a:r>
            <a:r>
              <a:rPr lang="el-GR" sz="1100" dirty="0"/>
              <a:t>συνεργασίες που αναπτύσσονται, με επιχειρήσεις-εταιρίες που ασχολούνται με</a:t>
            </a:r>
            <a:r>
              <a:rPr lang="el-GR" sz="1100" dirty="0" smtClean="0"/>
              <a:t>:</a:t>
            </a:r>
          </a:p>
          <a:p>
            <a:r>
              <a:rPr lang="el-GR" sz="1100" dirty="0" smtClean="0"/>
              <a:t> </a:t>
            </a:r>
            <a:r>
              <a:rPr lang="el-GR" sz="1100" b="1" dirty="0">
                <a:solidFill>
                  <a:srgbClr val="0000FF"/>
                </a:solidFill>
              </a:rPr>
              <a:t>Υπηρεσίες </a:t>
            </a:r>
            <a:r>
              <a:rPr lang="en-US" sz="1100" b="1" dirty="0" smtClean="0">
                <a:solidFill>
                  <a:srgbClr val="0000FF"/>
                </a:solidFill>
              </a:rPr>
              <a:t>Catering</a:t>
            </a:r>
            <a:r>
              <a:rPr lang="en-US" sz="1100" b="1" dirty="0"/>
              <a:t>  </a:t>
            </a:r>
            <a:r>
              <a:rPr lang="el-GR" sz="1100" b="1" dirty="0" smtClean="0"/>
              <a:t>, Υπηρεσίες </a:t>
            </a:r>
            <a:r>
              <a:rPr lang="el-GR" sz="1100" b="1" dirty="0"/>
              <a:t>Ανθοπωλείων </a:t>
            </a:r>
            <a:r>
              <a:rPr lang="el-GR" sz="1100" b="1" dirty="0" smtClean="0"/>
              <a:t>,</a:t>
            </a:r>
            <a:r>
              <a:rPr lang="el-GR" sz="1100" b="1" dirty="0"/>
              <a:t> Αρχιτέκτονες, </a:t>
            </a:r>
            <a:r>
              <a:rPr lang="el-GR" sz="1100" b="1" dirty="0" smtClean="0"/>
              <a:t>Υπηρεσίες </a:t>
            </a:r>
            <a:r>
              <a:rPr lang="el-GR" sz="1100" b="1" dirty="0" err="1"/>
              <a:t>Σεγνοκαθαριστηρίου</a:t>
            </a:r>
            <a:r>
              <a:rPr lang="el-GR" sz="1100" b="1" dirty="0"/>
              <a:t> – Σιδερωτηρίου, </a:t>
            </a:r>
            <a:r>
              <a:rPr lang="el-GR" sz="1100" b="1" dirty="0" err="1"/>
              <a:t>Facility</a:t>
            </a:r>
            <a:r>
              <a:rPr lang="el-GR" sz="1100" b="1" dirty="0"/>
              <a:t> </a:t>
            </a:r>
            <a:r>
              <a:rPr lang="el-GR" sz="1100" b="1" dirty="0" err="1"/>
              <a:t>Cleaning</a:t>
            </a:r>
            <a:r>
              <a:rPr lang="el-GR" sz="1100" b="1" dirty="0"/>
              <a:t> </a:t>
            </a:r>
            <a:r>
              <a:rPr lang="el-GR" sz="1100" b="1" dirty="0" err="1"/>
              <a:t>Services</a:t>
            </a:r>
            <a:r>
              <a:rPr lang="el-GR" sz="1100" b="1" dirty="0"/>
              <a:t>, </a:t>
            </a:r>
            <a:r>
              <a:rPr lang="el-GR" sz="1100" b="1" dirty="0" smtClean="0"/>
              <a:t>Διαχείρισης  </a:t>
            </a:r>
            <a:r>
              <a:rPr lang="el-GR" sz="1100" b="1" dirty="0"/>
              <a:t>Πολυκατοικιών, Γενικών Καθαρισμών , </a:t>
            </a:r>
            <a:r>
              <a:rPr lang="el-GR" sz="1100" dirty="0"/>
              <a:t>έτσι ώστε εκμεταλλευόμενοι  τις ανταγωνιστικές ευκαιρίες, να δίνουν την </a:t>
            </a:r>
            <a:r>
              <a:rPr lang="el-GR" sz="1100" b="1" dirty="0">
                <a:solidFill>
                  <a:srgbClr val="0000CC"/>
                </a:solidFill>
              </a:rPr>
              <a:t>Μεγαλύτερη Προστιθέμενη Αξία </a:t>
            </a:r>
            <a:r>
              <a:rPr lang="el-GR" sz="1100" dirty="0"/>
              <a:t>στις υπηρεσίες τους επιτυγχάνοντας  το πιο επιδιωκόμενο πλεονέκτημα στην αγορά</a:t>
            </a:r>
            <a:r>
              <a:rPr lang="el-GR" sz="1100" dirty="0"/>
              <a:t>. </a:t>
            </a:r>
            <a:endParaRPr lang="el-GR" sz="1100" dirty="0"/>
          </a:p>
        </p:txBody>
      </p:sp>
      <p:sp>
        <p:nvSpPr>
          <p:cNvPr id="6" name="Ορθογώνιο 5"/>
          <p:cNvSpPr/>
          <p:nvPr/>
        </p:nvSpPr>
        <p:spPr>
          <a:xfrm>
            <a:off x="2385817" y="3821808"/>
            <a:ext cx="45049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/>
              <a:t>Για την  υψηλή </a:t>
            </a:r>
            <a:r>
              <a:rPr lang="el-GR" sz="1100" dirty="0" err="1"/>
              <a:t>διηθητικότητα</a:t>
            </a:r>
            <a:r>
              <a:rPr lang="el-GR" sz="1100" dirty="0"/>
              <a:t> του εφαρμόζουμε το  ευρέως φάσματος </a:t>
            </a:r>
            <a:endParaRPr lang="en-US" sz="1100" dirty="0" smtClean="0"/>
          </a:p>
          <a:p>
            <a:r>
              <a:rPr lang="el-GR" sz="1100" dirty="0"/>
              <a:t>  </a:t>
            </a:r>
            <a:r>
              <a:rPr lang="el-GR" sz="1100" u="sng" dirty="0" err="1">
                <a:hlinkClick r:id="rId10"/>
              </a:rPr>
              <a:t>Sera</a:t>
            </a:r>
            <a:r>
              <a:rPr lang="el-GR" sz="1100" u="sng" dirty="0">
                <a:hlinkClick r:id="rId10"/>
              </a:rPr>
              <a:t> Απολυμαντικό,</a:t>
            </a:r>
            <a:r>
              <a:rPr lang="el-GR" sz="1100" dirty="0"/>
              <a:t> εγκεκριμένο από τον ΕΟΦ </a:t>
            </a:r>
            <a:r>
              <a:rPr lang="el-GR" sz="1100" dirty="0" smtClean="0"/>
              <a:t>για </a:t>
            </a:r>
            <a:r>
              <a:rPr lang="el-GR" sz="1100" dirty="0"/>
              <a:t>την μικροβιολογική, </a:t>
            </a:r>
            <a:r>
              <a:rPr lang="el-GR" sz="1100" dirty="0" err="1"/>
              <a:t>βακτηριακή</a:t>
            </a:r>
            <a:r>
              <a:rPr lang="el-GR" sz="1100" dirty="0"/>
              <a:t> και </a:t>
            </a:r>
            <a:r>
              <a:rPr lang="el-GR" sz="1100" dirty="0" err="1"/>
              <a:t>ιοκτόνο</a:t>
            </a:r>
            <a:r>
              <a:rPr lang="el-GR" sz="1100" dirty="0"/>
              <a:t> δράση του, όπου αναβαθμίζει τις </a:t>
            </a:r>
            <a:r>
              <a:rPr lang="el-GR" sz="1100" dirty="0" err="1"/>
              <a:t>Bio</a:t>
            </a:r>
            <a:r>
              <a:rPr lang="el-GR" sz="1100" dirty="0"/>
              <a:t>-Εφαρμογές καθαρισμού-απολύμανσης ,  για την υγειονομική ασφάλεια των εργαζομένων στους χώρους </a:t>
            </a:r>
            <a:r>
              <a:rPr lang="el-GR" sz="1100" dirty="0" smtClean="0"/>
              <a:t>εργασίας</a:t>
            </a:r>
            <a:endParaRPr lang="el-GR" sz="1100" dirty="0"/>
          </a:p>
        </p:txBody>
      </p:sp>
      <p:pic>
        <p:nvPicPr>
          <p:cNvPr id="15" name="Εικόνα 14" descr="http://klintec.gr/wp-content/uploads/2021/03/Sera-5-lit-564x661-2021-256x300.png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10" y="3384217"/>
            <a:ext cx="1888072" cy="163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119" y="4985514"/>
            <a:ext cx="1867463" cy="362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Ορθογώνιο 20"/>
          <p:cNvSpPr/>
          <p:nvPr/>
        </p:nvSpPr>
        <p:spPr>
          <a:xfrm>
            <a:off x="428119" y="8617284"/>
            <a:ext cx="63303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err="1">
                <a:solidFill>
                  <a:srgbClr val="006600"/>
                </a:solidFill>
              </a:rPr>
              <a:t>Klintec</a:t>
            </a:r>
            <a:r>
              <a:rPr lang="el-GR" sz="1200" b="1" dirty="0">
                <a:solidFill>
                  <a:srgbClr val="006600"/>
                </a:solidFill>
              </a:rPr>
              <a:t> </a:t>
            </a:r>
            <a:r>
              <a:rPr lang="el-GR" sz="1200" b="1" dirty="0" smtClean="0">
                <a:solidFill>
                  <a:srgbClr val="006600"/>
                </a:solidFill>
              </a:rPr>
              <a:t>:</a:t>
            </a:r>
            <a:r>
              <a:rPr lang="el-GR" sz="1100" b="1" dirty="0" smtClean="0">
                <a:solidFill>
                  <a:srgbClr val="006699"/>
                </a:solidFill>
              </a:rPr>
              <a:t>Για </a:t>
            </a:r>
            <a:r>
              <a:rPr lang="el-GR" sz="1100" b="1" dirty="0">
                <a:solidFill>
                  <a:srgbClr val="006699"/>
                </a:solidFill>
              </a:rPr>
              <a:t>πληροφορίες μπορείτε να ζητάτε στο </a:t>
            </a:r>
            <a:r>
              <a:rPr lang="el-GR" sz="1100" b="1" u="sng" dirty="0" err="1">
                <a:solidFill>
                  <a:srgbClr val="006699"/>
                </a:solidFill>
                <a:hlinkClick r:id="rId13"/>
              </a:rPr>
              <a:t>vgenis@otenet.gr</a:t>
            </a:r>
            <a:r>
              <a:rPr lang="el-GR" sz="1100" b="1" dirty="0">
                <a:solidFill>
                  <a:srgbClr val="006699"/>
                </a:solidFill>
              </a:rPr>
              <a:t>,  </a:t>
            </a:r>
            <a:r>
              <a:rPr lang="el-GR" sz="1100" b="1" dirty="0" smtClean="0">
                <a:solidFill>
                  <a:srgbClr val="006699"/>
                </a:solidFill>
              </a:rPr>
              <a:t>ή </a:t>
            </a:r>
            <a:r>
              <a:rPr lang="el-GR" sz="1100" b="1" dirty="0" smtClean="0">
                <a:solidFill>
                  <a:srgbClr val="006699"/>
                </a:solidFill>
              </a:rPr>
              <a:t>στο </a:t>
            </a:r>
            <a:r>
              <a:rPr lang="el-GR" sz="1100" b="1" dirty="0">
                <a:solidFill>
                  <a:srgbClr val="006699"/>
                </a:solidFill>
              </a:rPr>
              <a:t>τηλέφωνο </a:t>
            </a:r>
            <a:r>
              <a:rPr lang="el-GR" sz="1100" b="1" dirty="0">
                <a:solidFill>
                  <a:srgbClr val="0000CC"/>
                </a:solidFill>
              </a:rPr>
              <a:t>2104829839, </a:t>
            </a:r>
            <a:r>
              <a:rPr lang="el-GR" sz="1100" b="1" dirty="0" smtClean="0">
                <a:solidFill>
                  <a:srgbClr val="0000CC"/>
                </a:solidFill>
              </a:rPr>
              <a:t>6932245887</a:t>
            </a:r>
            <a:endParaRPr lang="el-GR" sz="1100" b="1" dirty="0">
              <a:solidFill>
                <a:srgbClr val="0000CC"/>
              </a:solidFill>
            </a:endParaRPr>
          </a:p>
        </p:txBody>
      </p:sp>
      <p:pic>
        <p:nvPicPr>
          <p:cNvPr id="22" name="Εικόνα 21"/>
          <p:cNvPicPr/>
          <p:nvPr/>
        </p:nvPicPr>
        <p:blipFill rotWithShape="1">
          <a:blip r:embed="rId14"/>
          <a:srcRect l="15872" t="44860" r="44477" b="28987"/>
          <a:stretch/>
        </p:blipFill>
        <p:spPr bwMode="auto">
          <a:xfrm>
            <a:off x="387324" y="2697892"/>
            <a:ext cx="1908258" cy="685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3471125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80717EC-257F-4B0A-8808-BC450B9AEB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272</Words>
  <Application>Microsoft Office PowerPoint</Application>
  <PresentationFormat>Προβολή στην οθόνη (4:3)</PresentationFormat>
  <Paragraphs>31</Paragraphs>
  <Slides>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Training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2017-04-07T07:44:23Z</dcterms:created>
  <dcterms:modified xsi:type="dcterms:W3CDTF">2022-06-19T13:30:21Z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